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58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5DBF-9CEF-4A0F-96AC-712F0251BC19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6DBB7FB-6065-47ED-AC10-8D5261C6237A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Wyszukanie oferty (asystent sprzedaży, tradycyjne filtry)</a:t>
          </a:r>
        </a:p>
      </dgm:t>
    </dgm:pt>
    <dgm:pt modelId="{D78A7092-4C55-4FC4-AB1D-C8FDE0BFF271}" type="parTrans" cxnId="{0DE9DE06-7EB7-42B3-82AD-EADF2D73E289}">
      <dgm:prSet/>
      <dgm:spPr/>
      <dgm:t>
        <a:bodyPr/>
        <a:lstStyle/>
        <a:p>
          <a:endParaRPr lang="pl-PL"/>
        </a:p>
      </dgm:t>
    </dgm:pt>
    <dgm:pt modelId="{0B49936A-E83B-4FB8-A98A-4CB60364A36B}" type="sibTrans" cxnId="{0DE9DE06-7EB7-42B3-82AD-EADF2D73E289}">
      <dgm:prSet/>
      <dgm:spPr/>
      <dgm:t>
        <a:bodyPr/>
        <a:lstStyle/>
        <a:p>
          <a:endParaRPr lang="pl-PL"/>
        </a:p>
      </dgm:t>
    </dgm:pt>
    <dgm:pt modelId="{D78EFF08-3C11-43E6-AE7D-888B9CBBF301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Wyświetlenie ofert najlepiej spełniających wymagania klienta</a:t>
          </a:r>
        </a:p>
      </dgm:t>
    </dgm:pt>
    <dgm:pt modelId="{9E60F965-AC3A-4525-A145-27C8396B723A}" type="parTrans" cxnId="{1B07A787-B45F-46C7-B0AF-6AD00076CB68}">
      <dgm:prSet/>
      <dgm:spPr/>
      <dgm:t>
        <a:bodyPr/>
        <a:lstStyle/>
        <a:p>
          <a:endParaRPr lang="pl-PL"/>
        </a:p>
      </dgm:t>
    </dgm:pt>
    <dgm:pt modelId="{090158B5-CD2B-4A45-AC68-11A9C0DF6DDA}" type="sibTrans" cxnId="{1B07A787-B45F-46C7-B0AF-6AD00076CB68}">
      <dgm:prSet/>
      <dgm:spPr/>
      <dgm:t>
        <a:bodyPr/>
        <a:lstStyle/>
        <a:p>
          <a:endParaRPr lang="pl-PL"/>
        </a:p>
      </dgm:t>
    </dgm:pt>
    <dgm:pt modelId="{3A3A1719-5B61-444F-B0A3-9858E61D2E52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Zakup w sklepie internetowym współpracującym z portalem</a:t>
          </a:r>
        </a:p>
      </dgm:t>
    </dgm:pt>
    <dgm:pt modelId="{D931F428-7C13-46E6-8296-7C84987D5C82}" type="parTrans" cxnId="{6C5BD056-04AD-4CA2-88F6-911B7EF5523D}">
      <dgm:prSet/>
      <dgm:spPr/>
      <dgm:t>
        <a:bodyPr/>
        <a:lstStyle/>
        <a:p>
          <a:endParaRPr lang="pl-PL"/>
        </a:p>
      </dgm:t>
    </dgm:pt>
    <dgm:pt modelId="{478C1598-1969-4CD2-94BA-39A16D44650E}" type="sibTrans" cxnId="{6C5BD056-04AD-4CA2-88F6-911B7EF5523D}">
      <dgm:prSet/>
      <dgm:spPr/>
      <dgm:t>
        <a:bodyPr/>
        <a:lstStyle/>
        <a:p>
          <a:endParaRPr lang="pl-PL"/>
        </a:p>
      </dgm:t>
    </dgm:pt>
    <dgm:pt modelId="{F62C269C-318C-446C-BF47-5C3E31C5691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Wybór oferty</a:t>
          </a:r>
        </a:p>
      </dgm:t>
    </dgm:pt>
    <dgm:pt modelId="{06F3B69F-014D-4FF5-BB81-566CFF053C10}" type="parTrans" cxnId="{C909C1B8-1190-4B7E-898F-C82B954A15CF}">
      <dgm:prSet/>
      <dgm:spPr/>
      <dgm:t>
        <a:bodyPr/>
        <a:lstStyle/>
        <a:p>
          <a:endParaRPr lang="pl-PL"/>
        </a:p>
      </dgm:t>
    </dgm:pt>
    <dgm:pt modelId="{7EF66B3E-5AEE-4AFE-BE13-496D8900B90F}" type="sibTrans" cxnId="{C909C1B8-1190-4B7E-898F-C82B954A15CF}">
      <dgm:prSet/>
      <dgm:spPr/>
      <dgm:t>
        <a:bodyPr/>
        <a:lstStyle/>
        <a:p>
          <a:endParaRPr lang="pl-PL"/>
        </a:p>
      </dgm:t>
    </dgm:pt>
    <dgm:pt modelId="{B2BB7676-1D69-4AEA-AB71-4BA47EB47FCC}" type="pres">
      <dgm:prSet presAssocID="{135A5DBF-9CEF-4A0F-96AC-712F0251BC19}" presName="Name0" presStyleCnt="0">
        <dgm:presLayoutVars>
          <dgm:dir/>
          <dgm:resizeHandles val="exact"/>
        </dgm:presLayoutVars>
      </dgm:prSet>
      <dgm:spPr/>
    </dgm:pt>
    <dgm:pt modelId="{D1695E84-0145-4083-9E1D-E214DE9D617D}" type="pres">
      <dgm:prSet presAssocID="{135A5DBF-9CEF-4A0F-96AC-712F0251BC19}" presName="bkgdShp" presStyleLbl="alignAccFollowNode1" presStyleIdx="0" presStyleCnt="1"/>
      <dgm:spPr>
        <a:solidFill>
          <a:schemeClr val="accent6">
            <a:lumMod val="75000"/>
            <a:alpha val="90000"/>
          </a:schemeClr>
        </a:solidFill>
      </dgm:spPr>
    </dgm:pt>
    <dgm:pt modelId="{AC916EE4-55F4-46EF-BB37-3812C31926F3}" type="pres">
      <dgm:prSet presAssocID="{135A5DBF-9CEF-4A0F-96AC-712F0251BC19}" presName="linComp" presStyleCnt="0"/>
      <dgm:spPr/>
    </dgm:pt>
    <dgm:pt modelId="{4B693E0D-E2C3-493D-88A8-BBB1D4B6465D}" type="pres">
      <dgm:prSet presAssocID="{C6DBB7FB-6065-47ED-AC10-8D5261C6237A}" presName="compNode" presStyleCnt="0"/>
      <dgm:spPr/>
    </dgm:pt>
    <dgm:pt modelId="{BEB1F98B-E839-45DF-BB48-FEFBBE64E7A9}" type="pres">
      <dgm:prSet presAssocID="{C6DBB7FB-6065-47ED-AC10-8D5261C6237A}" presName="node" presStyleLbl="node1" presStyleIdx="0" presStyleCnt="4" custScaleY="68010">
        <dgm:presLayoutVars>
          <dgm:bulletEnabled val="1"/>
        </dgm:presLayoutVars>
      </dgm:prSet>
      <dgm:spPr/>
    </dgm:pt>
    <dgm:pt modelId="{DB30CEB0-C3EF-478D-9155-FCDFBFA5C1D3}" type="pres">
      <dgm:prSet presAssocID="{C6DBB7FB-6065-47ED-AC10-8D5261C6237A}" presName="invisiNode" presStyleLbl="node1" presStyleIdx="0" presStyleCnt="4"/>
      <dgm:spPr/>
    </dgm:pt>
    <dgm:pt modelId="{2F359904-834C-46E2-A593-4B68B0AD31E7}" type="pres">
      <dgm:prSet presAssocID="{C6DBB7FB-6065-47ED-AC10-8D5261C6237A}" presName="imagNode" presStyleLbl="fgImgPlace1" presStyleIdx="0" presStyleCnt="4" custScaleY="136128" custLinFactNeighborX="-1620" custLinFactNeighborY="22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8297B2-F569-4A68-98F3-42347EA4F1F1}" type="pres">
      <dgm:prSet presAssocID="{0B49936A-E83B-4FB8-A98A-4CB60364A36B}" presName="sibTrans" presStyleLbl="sibTrans2D1" presStyleIdx="0" presStyleCnt="0"/>
      <dgm:spPr/>
    </dgm:pt>
    <dgm:pt modelId="{EEDBF92A-64AC-4D58-8C55-25304A22E433}" type="pres">
      <dgm:prSet presAssocID="{D78EFF08-3C11-43E6-AE7D-888B9CBBF301}" presName="compNode" presStyleCnt="0"/>
      <dgm:spPr/>
    </dgm:pt>
    <dgm:pt modelId="{53C2E951-D75C-45A8-913A-5F218D0E5F60}" type="pres">
      <dgm:prSet presAssocID="{D78EFF08-3C11-43E6-AE7D-888B9CBBF301}" presName="node" presStyleLbl="node1" presStyleIdx="1" presStyleCnt="4" custScaleY="67760">
        <dgm:presLayoutVars>
          <dgm:bulletEnabled val="1"/>
        </dgm:presLayoutVars>
      </dgm:prSet>
      <dgm:spPr/>
    </dgm:pt>
    <dgm:pt modelId="{36CE354E-80C8-42F5-88AC-B73B558D8687}" type="pres">
      <dgm:prSet presAssocID="{D78EFF08-3C11-43E6-AE7D-888B9CBBF301}" presName="invisiNode" presStyleLbl="node1" presStyleIdx="1" presStyleCnt="4"/>
      <dgm:spPr/>
    </dgm:pt>
    <dgm:pt modelId="{CD8C4454-98DB-41F2-9926-E54D61AB11B0}" type="pres">
      <dgm:prSet presAssocID="{D78EFF08-3C11-43E6-AE7D-888B9CBBF301}" presName="imagNode" presStyleLbl="fgImgPlace1" presStyleIdx="1" presStyleCnt="4" custScaleY="135748" custLinFactNeighborY="25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721E1F-78F4-46C0-8128-53FB54666E62}" type="pres">
      <dgm:prSet presAssocID="{090158B5-CD2B-4A45-AC68-11A9C0DF6DDA}" presName="sibTrans" presStyleLbl="sibTrans2D1" presStyleIdx="0" presStyleCnt="0"/>
      <dgm:spPr/>
    </dgm:pt>
    <dgm:pt modelId="{EE52D245-DC05-409F-872B-39BBA2855D00}" type="pres">
      <dgm:prSet presAssocID="{F62C269C-318C-446C-BF47-5C3E31C56916}" presName="compNode" presStyleCnt="0"/>
      <dgm:spPr/>
    </dgm:pt>
    <dgm:pt modelId="{16F84AD6-9B0C-42FE-A8AF-9DE1CDFA54AB}" type="pres">
      <dgm:prSet presAssocID="{F62C269C-318C-446C-BF47-5C3E31C56916}" presName="node" presStyleLbl="node1" presStyleIdx="2" presStyleCnt="4" custScaleY="66839" custLinFactNeighborX="-1620" custLinFactNeighborY="447">
        <dgm:presLayoutVars>
          <dgm:bulletEnabled val="1"/>
        </dgm:presLayoutVars>
      </dgm:prSet>
      <dgm:spPr/>
    </dgm:pt>
    <dgm:pt modelId="{AFB053C6-825D-4FBA-B555-FBFB2D3C5ABC}" type="pres">
      <dgm:prSet presAssocID="{F62C269C-318C-446C-BF47-5C3E31C56916}" presName="invisiNode" presStyleLbl="node1" presStyleIdx="2" presStyleCnt="4"/>
      <dgm:spPr/>
    </dgm:pt>
    <dgm:pt modelId="{89FE47A4-45AE-4A71-8BC9-DA0732C74080}" type="pres">
      <dgm:prSet presAssocID="{F62C269C-318C-446C-BF47-5C3E31C56916}" presName="imagNode" presStyleLbl="fgImgPlace1" presStyleIdx="2" presStyleCnt="4" custScaleY="1334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7833F9-54C8-44CB-9A16-EDE79FD4F4A8}" type="pres">
      <dgm:prSet presAssocID="{7EF66B3E-5AEE-4AFE-BE13-496D8900B90F}" presName="sibTrans" presStyleLbl="sibTrans2D1" presStyleIdx="0" presStyleCnt="0"/>
      <dgm:spPr/>
    </dgm:pt>
    <dgm:pt modelId="{A297CD0F-ADC6-48B8-A594-38D8545367A9}" type="pres">
      <dgm:prSet presAssocID="{3A3A1719-5B61-444F-B0A3-9858E61D2E52}" presName="compNode" presStyleCnt="0"/>
      <dgm:spPr/>
    </dgm:pt>
    <dgm:pt modelId="{50F8C1DB-B27B-4721-B624-C3A45E71A52F}" type="pres">
      <dgm:prSet presAssocID="{3A3A1719-5B61-444F-B0A3-9858E61D2E52}" presName="node" presStyleLbl="node1" presStyleIdx="3" presStyleCnt="4" custScaleY="67037">
        <dgm:presLayoutVars>
          <dgm:bulletEnabled val="1"/>
        </dgm:presLayoutVars>
      </dgm:prSet>
      <dgm:spPr/>
    </dgm:pt>
    <dgm:pt modelId="{DC485436-1E0E-4364-80D0-EB1375E58F51}" type="pres">
      <dgm:prSet presAssocID="{3A3A1719-5B61-444F-B0A3-9858E61D2E52}" presName="invisiNode" presStyleLbl="node1" presStyleIdx="3" presStyleCnt="4"/>
      <dgm:spPr/>
    </dgm:pt>
    <dgm:pt modelId="{33A251B4-5CB1-46CF-A91A-6A3FDE6FB495}" type="pres">
      <dgm:prSet presAssocID="{3A3A1719-5B61-444F-B0A3-9858E61D2E52}" presName="imagNode" presStyleLbl="fgImgPlace1" presStyleIdx="3" presStyleCnt="4" custScaleY="13357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DE9DE06-7EB7-42B3-82AD-EADF2D73E289}" srcId="{135A5DBF-9CEF-4A0F-96AC-712F0251BC19}" destId="{C6DBB7FB-6065-47ED-AC10-8D5261C6237A}" srcOrd="0" destOrd="0" parTransId="{D78A7092-4C55-4FC4-AB1D-C8FDE0BFF271}" sibTransId="{0B49936A-E83B-4FB8-A98A-4CB60364A36B}"/>
    <dgm:cxn modelId="{40A09808-F2BC-4669-A2BE-1B05CB3BE9B2}" type="presOf" srcId="{7EF66B3E-5AEE-4AFE-BE13-496D8900B90F}" destId="{B27833F9-54C8-44CB-9A16-EDE79FD4F4A8}" srcOrd="0" destOrd="0" presId="urn:microsoft.com/office/officeart/2005/8/layout/pList2"/>
    <dgm:cxn modelId="{AF202925-4CDC-4A8D-AB05-2EBD26EBFC39}" type="presOf" srcId="{D78EFF08-3C11-43E6-AE7D-888B9CBBF301}" destId="{53C2E951-D75C-45A8-913A-5F218D0E5F60}" srcOrd="0" destOrd="0" presId="urn:microsoft.com/office/officeart/2005/8/layout/pList2"/>
    <dgm:cxn modelId="{8388A62C-CC09-40CC-AA68-3337D06584B3}" type="presOf" srcId="{F62C269C-318C-446C-BF47-5C3E31C56916}" destId="{16F84AD6-9B0C-42FE-A8AF-9DE1CDFA54AB}" srcOrd="0" destOrd="0" presId="urn:microsoft.com/office/officeart/2005/8/layout/pList2"/>
    <dgm:cxn modelId="{2E532D2F-78A0-4D20-95A3-345907A04C49}" type="presOf" srcId="{090158B5-CD2B-4A45-AC68-11A9C0DF6DDA}" destId="{2C721E1F-78F4-46C0-8128-53FB54666E62}" srcOrd="0" destOrd="0" presId="urn:microsoft.com/office/officeart/2005/8/layout/pList2"/>
    <dgm:cxn modelId="{8BB11169-913C-41F1-A6F3-8805C4BD63EE}" type="presOf" srcId="{135A5DBF-9CEF-4A0F-96AC-712F0251BC19}" destId="{B2BB7676-1D69-4AEA-AB71-4BA47EB47FCC}" srcOrd="0" destOrd="0" presId="urn:microsoft.com/office/officeart/2005/8/layout/pList2"/>
    <dgm:cxn modelId="{6C5BD056-04AD-4CA2-88F6-911B7EF5523D}" srcId="{135A5DBF-9CEF-4A0F-96AC-712F0251BC19}" destId="{3A3A1719-5B61-444F-B0A3-9858E61D2E52}" srcOrd="3" destOrd="0" parTransId="{D931F428-7C13-46E6-8296-7C84987D5C82}" sibTransId="{478C1598-1969-4CD2-94BA-39A16D44650E}"/>
    <dgm:cxn modelId="{1B07A787-B45F-46C7-B0AF-6AD00076CB68}" srcId="{135A5DBF-9CEF-4A0F-96AC-712F0251BC19}" destId="{D78EFF08-3C11-43E6-AE7D-888B9CBBF301}" srcOrd="1" destOrd="0" parTransId="{9E60F965-AC3A-4525-A145-27C8396B723A}" sibTransId="{090158B5-CD2B-4A45-AC68-11A9C0DF6DDA}"/>
    <dgm:cxn modelId="{380062A9-F6FB-4C01-A707-66B164395CBC}" type="presOf" srcId="{0B49936A-E83B-4FB8-A98A-4CB60364A36B}" destId="{E28297B2-F569-4A68-98F3-42347EA4F1F1}" srcOrd="0" destOrd="0" presId="urn:microsoft.com/office/officeart/2005/8/layout/pList2"/>
    <dgm:cxn modelId="{E5D4BBAC-1178-453D-B3D0-78A038EE9D4E}" type="presOf" srcId="{C6DBB7FB-6065-47ED-AC10-8D5261C6237A}" destId="{BEB1F98B-E839-45DF-BB48-FEFBBE64E7A9}" srcOrd="0" destOrd="0" presId="urn:microsoft.com/office/officeart/2005/8/layout/pList2"/>
    <dgm:cxn modelId="{C909C1B8-1190-4B7E-898F-C82B954A15CF}" srcId="{135A5DBF-9CEF-4A0F-96AC-712F0251BC19}" destId="{F62C269C-318C-446C-BF47-5C3E31C56916}" srcOrd="2" destOrd="0" parTransId="{06F3B69F-014D-4FF5-BB81-566CFF053C10}" sibTransId="{7EF66B3E-5AEE-4AFE-BE13-496D8900B90F}"/>
    <dgm:cxn modelId="{BC9D14E4-E29E-44BC-AB18-1C0EDD3C39D8}" type="presOf" srcId="{3A3A1719-5B61-444F-B0A3-9858E61D2E52}" destId="{50F8C1DB-B27B-4721-B624-C3A45E71A52F}" srcOrd="0" destOrd="0" presId="urn:microsoft.com/office/officeart/2005/8/layout/pList2"/>
    <dgm:cxn modelId="{7B9A8620-B668-4F15-8BFA-D5EF7C17D54D}" type="presParOf" srcId="{B2BB7676-1D69-4AEA-AB71-4BA47EB47FCC}" destId="{D1695E84-0145-4083-9E1D-E214DE9D617D}" srcOrd="0" destOrd="0" presId="urn:microsoft.com/office/officeart/2005/8/layout/pList2"/>
    <dgm:cxn modelId="{CC35627B-AD21-4063-B2D2-B259A1D8B720}" type="presParOf" srcId="{B2BB7676-1D69-4AEA-AB71-4BA47EB47FCC}" destId="{AC916EE4-55F4-46EF-BB37-3812C31926F3}" srcOrd="1" destOrd="0" presId="urn:microsoft.com/office/officeart/2005/8/layout/pList2"/>
    <dgm:cxn modelId="{4B1D2976-F9DC-4078-B5F3-30FFDA26F690}" type="presParOf" srcId="{AC916EE4-55F4-46EF-BB37-3812C31926F3}" destId="{4B693E0D-E2C3-493D-88A8-BBB1D4B6465D}" srcOrd="0" destOrd="0" presId="urn:microsoft.com/office/officeart/2005/8/layout/pList2"/>
    <dgm:cxn modelId="{9A3B6818-8564-43DB-8E7B-17D3881DF981}" type="presParOf" srcId="{4B693E0D-E2C3-493D-88A8-BBB1D4B6465D}" destId="{BEB1F98B-E839-45DF-BB48-FEFBBE64E7A9}" srcOrd="0" destOrd="0" presId="urn:microsoft.com/office/officeart/2005/8/layout/pList2"/>
    <dgm:cxn modelId="{5C835429-99BA-4A70-B395-C322B7C24AD1}" type="presParOf" srcId="{4B693E0D-E2C3-493D-88A8-BBB1D4B6465D}" destId="{DB30CEB0-C3EF-478D-9155-FCDFBFA5C1D3}" srcOrd="1" destOrd="0" presId="urn:microsoft.com/office/officeart/2005/8/layout/pList2"/>
    <dgm:cxn modelId="{E199FE63-5611-4C81-9472-749544BAE9EC}" type="presParOf" srcId="{4B693E0D-E2C3-493D-88A8-BBB1D4B6465D}" destId="{2F359904-834C-46E2-A593-4B68B0AD31E7}" srcOrd="2" destOrd="0" presId="urn:microsoft.com/office/officeart/2005/8/layout/pList2"/>
    <dgm:cxn modelId="{884BBA4F-34D7-4A90-8868-ED4D95960415}" type="presParOf" srcId="{AC916EE4-55F4-46EF-BB37-3812C31926F3}" destId="{E28297B2-F569-4A68-98F3-42347EA4F1F1}" srcOrd="1" destOrd="0" presId="urn:microsoft.com/office/officeart/2005/8/layout/pList2"/>
    <dgm:cxn modelId="{AD439201-08A3-4192-9710-5D52512A8C9F}" type="presParOf" srcId="{AC916EE4-55F4-46EF-BB37-3812C31926F3}" destId="{EEDBF92A-64AC-4D58-8C55-25304A22E433}" srcOrd="2" destOrd="0" presId="urn:microsoft.com/office/officeart/2005/8/layout/pList2"/>
    <dgm:cxn modelId="{38739E01-7FE1-4E24-9B54-F5EEF180A9F0}" type="presParOf" srcId="{EEDBF92A-64AC-4D58-8C55-25304A22E433}" destId="{53C2E951-D75C-45A8-913A-5F218D0E5F60}" srcOrd="0" destOrd="0" presId="urn:microsoft.com/office/officeart/2005/8/layout/pList2"/>
    <dgm:cxn modelId="{93CD830C-0996-4AF8-AB30-EC1B9E12CCDD}" type="presParOf" srcId="{EEDBF92A-64AC-4D58-8C55-25304A22E433}" destId="{36CE354E-80C8-42F5-88AC-B73B558D8687}" srcOrd="1" destOrd="0" presId="urn:microsoft.com/office/officeart/2005/8/layout/pList2"/>
    <dgm:cxn modelId="{51CD6E6D-F8BB-4BF5-8B1E-DB591C10AE4B}" type="presParOf" srcId="{EEDBF92A-64AC-4D58-8C55-25304A22E433}" destId="{CD8C4454-98DB-41F2-9926-E54D61AB11B0}" srcOrd="2" destOrd="0" presId="urn:microsoft.com/office/officeart/2005/8/layout/pList2"/>
    <dgm:cxn modelId="{D8D6B254-00ED-43FC-8B78-8CBB427395D3}" type="presParOf" srcId="{AC916EE4-55F4-46EF-BB37-3812C31926F3}" destId="{2C721E1F-78F4-46C0-8128-53FB54666E62}" srcOrd="3" destOrd="0" presId="urn:microsoft.com/office/officeart/2005/8/layout/pList2"/>
    <dgm:cxn modelId="{8A858B2F-E33E-418C-BBBA-51659495CEF9}" type="presParOf" srcId="{AC916EE4-55F4-46EF-BB37-3812C31926F3}" destId="{EE52D245-DC05-409F-872B-39BBA2855D00}" srcOrd="4" destOrd="0" presId="urn:microsoft.com/office/officeart/2005/8/layout/pList2"/>
    <dgm:cxn modelId="{A1645D62-6585-427E-A11C-1BDB6EBB753F}" type="presParOf" srcId="{EE52D245-DC05-409F-872B-39BBA2855D00}" destId="{16F84AD6-9B0C-42FE-A8AF-9DE1CDFA54AB}" srcOrd="0" destOrd="0" presId="urn:microsoft.com/office/officeart/2005/8/layout/pList2"/>
    <dgm:cxn modelId="{ADE3B5A1-596D-46D5-93C4-84F86BD9A363}" type="presParOf" srcId="{EE52D245-DC05-409F-872B-39BBA2855D00}" destId="{AFB053C6-825D-4FBA-B555-FBFB2D3C5ABC}" srcOrd="1" destOrd="0" presId="urn:microsoft.com/office/officeart/2005/8/layout/pList2"/>
    <dgm:cxn modelId="{A0740D1C-074B-4D2C-BF68-48CBEDDB805E}" type="presParOf" srcId="{EE52D245-DC05-409F-872B-39BBA2855D00}" destId="{89FE47A4-45AE-4A71-8BC9-DA0732C74080}" srcOrd="2" destOrd="0" presId="urn:microsoft.com/office/officeart/2005/8/layout/pList2"/>
    <dgm:cxn modelId="{EBC4A448-AA81-490F-80B1-D4E4A095FB4D}" type="presParOf" srcId="{AC916EE4-55F4-46EF-BB37-3812C31926F3}" destId="{B27833F9-54C8-44CB-9A16-EDE79FD4F4A8}" srcOrd="5" destOrd="0" presId="urn:microsoft.com/office/officeart/2005/8/layout/pList2"/>
    <dgm:cxn modelId="{65C51F42-4474-412A-890F-8BB5EC4B0F25}" type="presParOf" srcId="{AC916EE4-55F4-46EF-BB37-3812C31926F3}" destId="{A297CD0F-ADC6-48B8-A594-38D8545367A9}" srcOrd="6" destOrd="0" presId="urn:microsoft.com/office/officeart/2005/8/layout/pList2"/>
    <dgm:cxn modelId="{CFDAE216-DE46-4F4D-9311-1F54C4CC9912}" type="presParOf" srcId="{A297CD0F-ADC6-48B8-A594-38D8545367A9}" destId="{50F8C1DB-B27B-4721-B624-C3A45E71A52F}" srcOrd="0" destOrd="0" presId="urn:microsoft.com/office/officeart/2005/8/layout/pList2"/>
    <dgm:cxn modelId="{0AEC0E91-5C9D-46DD-9342-3F96ACB59494}" type="presParOf" srcId="{A297CD0F-ADC6-48B8-A594-38D8545367A9}" destId="{DC485436-1E0E-4364-80D0-EB1375E58F51}" srcOrd="1" destOrd="0" presId="urn:microsoft.com/office/officeart/2005/8/layout/pList2"/>
    <dgm:cxn modelId="{4F693F78-2858-47C0-A01F-69D3FD6D2E4A}" type="presParOf" srcId="{A297CD0F-ADC6-48B8-A594-38D8545367A9}" destId="{33A251B4-5CB1-46CF-A91A-6A3FDE6FB49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C38A6-BD44-4FB6-B80A-C742FC1508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E27BAB-0E83-465D-B0BF-419B5EC9EB86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l-PL" sz="1600" dirty="0"/>
            <a:t>Sprzedaż tradycyjna:</a:t>
          </a:r>
        </a:p>
        <a:p>
          <a:pPr algn="l"/>
          <a:r>
            <a:rPr lang="pl-PL" sz="1600" dirty="0"/>
            <a:t>- doradztwo prowadzone w sklepach stacjonarnych</a:t>
          </a:r>
        </a:p>
      </dgm:t>
    </dgm:pt>
    <dgm:pt modelId="{FD7865CB-9A86-4E05-A9F4-DA7C607A1D34}" type="parTrans" cxnId="{FBD2F8EC-6541-4B5A-B36A-0B3D8421A7B4}">
      <dgm:prSet/>
      <dgm:spPr/>
      <dgm:t>
        <a:bodyPr/>
        <a:lstStyle/>
        <a:p>
          <a:endParaRPr lang="pl-PL"/>
        </a:p>
      </dgm:t>
    </dgm:pt>
    <dgm:pt modelId="{90B7BC71-8D5E-4B42-B529-242EB077477E}" type="sibTrans" cxnId="{FBD2F8EC-6541-4B5A-B36A-0B3D8421A7B4}">
      <dgm:prSet/>
      <dgm:spPr/>
      <dgm:t>
        <a:bodyPr/>
        <a:lstStyle/>
        <a:p>
          <a:endParaRPr lang="pl-PL"/>
        </a:p>
      </dgm:t>
    </dgm:pt>
    <dgm:pt modelId="{9A0DC263-7B48-449A-8679-76DAB8BD4187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l-PL" sz="1600" dirty="0"/>
            <a:t>Sprzedaż online:</a:t>
          </a:r>
        </a:p>
        <a:p>
          <a:pPr algn="l"/>
          <a:r>
            <a:rPr lang="pl-PL" sz="1600" dirty="0"/>
            <a:t>- udostepnienie użytkownikowi filtrów opartych na parametrach technicznych</a:t>
          </a:r>
        </a:p>
        <a:p>
          <a:pPr algn="l"/>
          <a:r>
            <a:rPr lang="pl-PL" sz="1600" dirty="0"/>
            <a:t>- doradztwo możliwe poprzez komunikację elektroniczną lub telefon</a:t>
          </a:r>
        </a:p>
        <a:p>
          <a:pPr algn="l"/>
          <a:r>
            <a:rPr lang="pl-PL" sz="1600" dirty="0"/>
            <a:t>- Poradniki i artykuły sponsorowane</a:t>
          </a:r>
        </a:p>
      </dgm:t>
    </dgm:pt>
    <dgm:pt modelId="{1C779BE9-76FE-4522-B9B6-0106DD8DA27E}" type="parTrans" cxnId="{E04AACFD-1357-4328-A5E1-790BF284215D}">
      <dgm:prSet/>
      <dgm:spPr/>
      <dgm:t>
        <a:bodyPr/>
        <a:lstStyle/>
        <a:p>
          <a:endParaRPr lang="pl-PL"/>
        </a:p>
      </dgm:t>
    </dgm:pt>
    <dgm:pt modelId="{BFC93DA4-CDF0-4E1F-9FB9-9CFB83723714}" type="sibTrans" cxnId="{E04AACFD-1357-4328-A5E1-790BF284215D}">
      <dgm:prSet/>
      <dgm:spPr/>
      <dgm:t>
        <a:bodyPr/>
        <a:lstStyle/>
        <a:p>
          <a:endParaRPr lang="pl-PL"/>
        </a:p>
      </dgm:t>
    </dgm:pt>
    <dgm:pt modelId="{BC655528-32DB-42E0-B422-6A47883402C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l-PL" sz="1600" dirty="0"/>
            <a:t>Inne formy doradztwa:</a:t>
          </a:r>
        </a:p>
        <a:p>
          <a:pPr algn="l"/>
          <a:r>
            <a:rPr lang="pl-PL" sz="1600" dirty="0"/>
            <a:t>- marketing szeptany</a:t>
          </a:r>
        </a:p>
        <a:p>
          <a:pPr algn="l"/>
          <a:r>
            <a:rPr lang="pl-PL" sz="1600" dirty="0"/>
            <a:t>- poradniki i różnego rodzaju publikacje</a:t>
          </a:r>
        </a:p>
        <a:p>
          <a:pPr algn="l"/>
          <a:r>
            <a:rPr lang="pl-PL" sz="1600" dirty="0"/>
            <a:t>- znajomi, rodzina</a:t>
          </a:r>
        </a:p>
      </dgm:t>
    </dgm:pt>
    <dgm:pt modelId="{D0EA4A3F-EE0B-4C4E-BBC1-A45CA3FCE970}" type="parTrans" cxnId="{67D291AA-D5C5-430D-97A3-5D45B49F7288}">
      <dgm:prSet/>
      <dgm:spPr/>
      <dgm:t>
        <a:bodyPr/>
        <a:lstStyle/>
        <a:p>
          <a:endParaRPr lang="pl-PL"/>
        </a:p>
      </dgm:t>
    </dgm:pt>
    <dgm:pt modelId="{320C68F6-A5F3-4CA6-B859-650B9BC37C40}" type="sibTrans" cxnId="{67D291AA-D5C5-430D-97A3-5D45B49F7288}">
      <dgm:prSet/>
      <dgm:spPr/>
      <dgm:t>
        <a:bodyPr/>
        <a:lstStyle/>
        <a:p>
          <a:endParaRPr lang="pl-PL"/>
        </a:p>
      </dgm:t>
    </dgm:pt>
    <dgm:pt modelId="{CE9E19E8-90EB-413D-88EA-B67A153479A3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l-PL" dirty="0"/>
            <a:t>Dobierajka.pl:</a:t>
          </a:r>
        </a:p>
        <a:p>
          <a:pPr algn="ctr"/>
          <a:endParaRPr lang="pl-PL" dirty="0"/>
        </a:p>
        <a:p>
          <a:pPr algn="l"/>
          <a:r>
            <a:rPr lang="pl-PL" dirty="0"/>
            <a:t>- doradztwo w czasie rzeczywistym</a:t>
          </a:r>
        </a:p>
        <a:p>
          <a:pPr algn="l"/>
          <a:r>
            <a:rPr lang="pl-PL" dirty="0"/>
            <a:t>- wybranie i prezentacja sprzętu najlepiej spełniającego oczekiwania użytkownika </a:t>
          </a:r>
        </a:p>
      </dgm:t>
    </dgm:pt>
    <dgm:pt modelId="{09AE600A-61D1-4827-8221-87A4C6129C79}" type="parTrans" cxnId="{A1CDF3B2-AB91-4742-9A0D-5F0CA9308C06}">
      <dgm:prSet/>
      <dgm:spPr/>
      <dgm:t>
        <a:bodyPr/>
        <a:lstStyle/>
        <a:p>
          <a:endParaRPr lang="pl-PL"/>
        </a:p>
      </dgm:t>
    </dgm:pt>
    <dgm:pt modelId="{D5F22CB6-0B3E-473B-AA18-434A53C42AA3}" type="sibTrans" cxnId="{A1CDF3B2-AB91-4742-9A0D-5F0CA9308C06}">
      <dgm:prSet/>
      <dgm:spPr/>
      <dgm:t>
        <a:bodyPr/>
        <a:lstStyle/>
        <a:p>
          <a:endParaRPr lang="pl-PL"/>
        </a:p>
      </dgm:t>
    </dgm:pt>
    <dgm:pt modelId="{F3118A70-8534-4B46-9E72-601E79A68281}" type="pres">
      <dgm:prSet presAssocID="{6D1C38A6-BD44-4FB6-B80A-C742FC150854}" presName="diagram" presStyleCnt="0">
        <dgm:presLayoutVars>
          <dgm:dir/>
          <dgm:resizeHandles val="exact"/>
        </dgm:presLayoutVars>
      </dgm:prSet>
      <dgm:spPr/>
    </dgm:pt>
    <dgm:pt modelId="{C7DE6D68-2086-419C-A2E5-B243D85F5E29}" type="pres">
      <dgm:prSet presAssocID="{4FE27BAB-0E83-465D-B0BF-419B5EC9EB86}" presName="node" presStyleLbl="node1" presStyleIdx="0" presStyleCnt="4" custScaleX="83698" custLinFactNeighborX="-42346" custLinFactNeighborY="537">
        <dgm:presLayoutVars>
          <dgm:bulletEnabled val="1"/>
        </dgm:presLayoutVars>
      </dgm:prSet>
      <dgm:spPr/>
    </dgm:pt>
    <dgm:pt modelId="{8026A8B9-4DD4-48AD-B041-2D3C4B348DD9}" type="pres">
      <dgm:prSet presAssocID="{90B7BC71-8D5E-4B42-B529-242EB077477E}" presName="sibTrans" presStyleCnt="0"/>
      <dgm:spPr/>
    </dgm:pt>
    <dgm:pt modelId="{0C9C00AF-0836-438E-8166-F08288933CD4}" type="pres">
      <dgm:prSet presAssocID="{9A0DC263-7B48-449A-8679-76DAB8BD4187}" presName="node" presStyleLbl="node1" presStyleIdx="1" presStyleCnt="4" custScaleX="128570" custLinFactNeighborX="-14661" custLinFactNeighborY="2034">
        <dgm:presLayoutVars>
          <dgm:bulletEnabled val="1"/>
        </dgm:presLayoutVars>
      </dgm:prSet>
      <dgm:spPr/>
    </dgm:pt>
    <dgm:pt modelId="{87F118FB-1F02-48ED-AFAF-7DBA3AF6E67E}" type="pres">
      <dgm:prSet presAssocID="{BFC93DA4-CDF0-4E1F-9FB9-9CFB83723714}" presName="sibTrans" presStyleCnt="0"/>
      <dgm:spPr/>
    </dgm:pt>
    <dgm:pt modelId="{FFD52EA3-6708-433E-BFBA-BC7ACD2B709D}" type="pres">
      <dgm:prSet presAssocID="{BC655528-32DB-42E0-B422-6A47883402CD}" presName="node" presStyleLbl="node1" presStyleIdx="2" presStyleCnt="4" custScaleX="88171" custLinFactNeighborX="-2446" custLinFactNeighborY="2835">
        <dgm:presLayoutVars>
          <dgm:bulletEnabled val="1"/>
        </dgm:presLayoutVars>
      </dgm:prSet>
      <dgm:spPr/>
    </dgm:pt>
    <dgm:pt modelId="{2A01AFDA-86F4-4C4B-8105-D5E888EECE4C}" type="pres">
      <dgm:prSet presAssocID="{320C68F6-A5F3-4CA6-B859-650B9BC37C40}" presName="sibTrans" presStyleCnt="0"/>
      <dgm:spPr/>
    </dgm:pt>
    <dgm:pt modelId="{BA79DD7B-31E1-4CD8-B6B8-6573B3156E80}" type="pres">
      <dgm:prSet presAssocID="{CE9E19E8-90EB-413D-88EA-B67A153479A3}" presName="node" presStyleLbl="node1" presStyleIdx="3" presStyleCnt="4" custScaleX="190757" custLinFactNeighborX="-16939" custLinFactNeighborY="-4784">
        <dgm:presLayoutVars>
          <dgm:bulletEnabled val="1"/>
        </dgm:presLayoutVars>
      </dgm:prSet>
      <dgm:spPr/>
    </dgm:pt>
  </dgm:ptLst>
  <dgm:cxnLst>
    <dgm:cxn modelId="{8148EF3D-C76F-4D8A-A2C5-788CFF983548}" type="presOf" srcId="{6D1C38A6-BD44-4FB6-B80A-C742FC150854}" destId="{F3118A70-8534-4B46-9E72-601E79A68281}" srcOrd="0" destOrd="0" presId="urn:microsoft.com/office/officeart/2005/8/layout/default"/>
    <dgm:cxn modelId="{959BA25D-576D-4F78-BAE9-09D19C1D12D9}" type="presOf" srcId="{BC655528-32DB-42E0-B422-6A47883402CD}" destId="{FFD52EA3-6708-433E-BFBA-BC7ACD2B709D}" srcOrd="0" destOrd="0" presId="urn:microsoft.com/office/officeart/2005/8/layout/default"/>
    <dgm:cxn modelId="{7C81D77A-64B0-4EAC-8A88-B4E3BC244A4C}" type="presOf" srcId="{CE9E19E8-90EB-413D-88EA-B67A153479A3}" destId="{BA79DD7B-31E1-4CD8-B6B8-6573B3156E80}" srcOrd="0" destOrd="0" presId="urn:microsoft.com/office/officeart/2005/8/layout/default"/>
    <dgm:cxn modelId="{BD0F4083-5AF5-4FE8-B80A-5235DE02C98B}" type="presOf" srcId="{4FE27BAB-0E83-465D-B0BF-419B5EC9EB86}" destId="{C7DE6D68-2086-419C-A2E5-B243D85F5E29}" srcOrd="0" destOrd="0" presId="urn:microsoft.com/office/officeart/2005/8/layout/default"/>
    <dgm:cxn modelId="{FD546F98-831A-43C0-A8A8-0A61AE4F2A48}" type="presOf" srcId="{9A0DC263-7B48-449A-8679-76DAB8BD4187}" destId="{0C9C00AF-0836-438E-8166-F08288933CD4}" srcOrd="0" destOrd="0" presId="urn:microsoft.com/office/officeart/2005/8/layout/default"/>
    <dgm:cxn modelId="{67D291AA-D5C5-430D-97A3-5D45B49F7288}" srcId="{6D1C38A6-BD44-4FB6-B80A-C742FC150854}" destId="{BC655528-32DB-42E0-B422-6A47883402CD}" srcOrd="2" destOrd="0" parTransId="{D0EA4A3F-EE0B-4C4E-BBC1-A45CA3FCE970}" sibTransId="{320C68F6-A5F3-4CA6-B859-650B9BC37C40}"/>
    <dgm:cxn modelId="{A1CDF3B2-AB91-4742-9A0D-5F0CA9308C06}" srcId="{6D1C38A6-BD44-4FB6-B80A-C742FC150854}" destId="{CE9E19E8-90EB-413D-88EA-B67A153479A3}" srcOrd="3" destOrd="0" parTransId="{09AE600A-61D1-4827-8221-87A4C6129C79}" sibTransId="{D5F22CB6-0B3E-473B-AA18-434A53C42AA3}"/>
    <dgm:cxn modelId="{FBD2F8EC-6541-4B5A-B36A-0B3D8421A7B4}" srcId="{6D1C38A6-BD44-4FB6-B80A-C742FC150854}" destId="{4FE27BAB-0E83-465D-B0BF-419B5EC9EB86}" srcOrd="0" destOrd="0" parTransId="{FD7865CB-9A86-4E05-A9F4-DA7C607A1D34}" sibTransId="{90B7BC71-8D5E-4B42-B529-242EB077477E}"/>
    <dgm:cxn modelId="{E04AACFD-1357-4328-A5E1-790BF284215D}" srcId="{6D1C38A6-BD44-4FB6-B80A-C742FC150854}" destId="{9A0DC263-7B48-449A-8679-76DAB8BD4187}" srcOrd="1" destOrd="0" parTransId="{1C779BE9-76FE-4522-B9B6-0106DD8DA27E}" sibTransId="{BFC93DA4-CDF0-4E1F-9FB9-9CFB83723714}"/>
    <dgm:cxn modelId="{3B49F9C1-74CF-43D2-A16B-07E0631F5B34}" type="presParOf" srcId="{F3118A70-8534-4B46-9E72-601E79A68281}" destId="{C7DE6D68-2086-419C-A2E5-B243D85F5E29}" srcOrd="0" destOrd="0" presId="urn:microsoft.com/office/officeart/2005/8/layout/default"/>
    <dgm:cxn modelId="{C7ED3433-72B4-4038-9EEC-452067EE0F6A}" type="presParOf" srcId="{F3118A70-8534-4B46-9E72-601E79A68281}" destId="{8026A8B9-4DD4-48AD-B041-2D3C4B348DD9}" srcOrd="1" destOrd="0" presId="urn:microsoft.com/office/officeart/2005/8/layout/default"/>
    <dgm:cxn modelId="{B3149E94-7172-42A9-B82C-E1DBC6885789}" type="presParOf" srcId="{F3118A70-8534-4B46-9E72-601E79A68281}" destId="{0C9C00AF-0836-438E-8166-F08288933CD4}" srcOrd="2" destOrd="0" presId="urn:microsoft.com/office/officeart/2005/8/layout/default"/>
    <dgm:cxn modelId="{C3D07086-A002-4E47-B12F-58065C35A234}" type="presParOf" srcId="{F3118A70-8534-4B46-9E72-601E79A68281}" destId="{87F118FB-1F02-48ED-AFAF-7DBA3AF6E67E}" srcOrd="3" destOrd="0" presId="urn:microsoft.com/office/officeart/2005/8/layout/default"/>
    <dgm:cxn modelId="{C8886A86-7F96-46A8-9798-50E6A5A60C18}" type="presParOf" srcId="{F3118A70-8534-4B46-9E72-601E79A68281}" destId="{FFD52EA3-6708-433E-BFBA-BC7ACD2B709D}" srcOrd="4" destOrd="0" presId="urn:microsoft.com/office/officeart/2005/8/layout/default"/>
    <dgm:cxn modelId="{29191914-B5F0-4D63-9BC6-FDFCEAB8DFE4}" type="presParOf" srcId="{F3118A70-8534-4B46-9E72-601E79A68281}" destId="{2A01AFDA-86F4-4C4B-8105-D5E888EECE4C}" srcOrd="5" destOrd="0" presId="urn:microsoft.com/office/officeart/2005/8/layout/default"/>
    <dgm:cxn modelId="{E982F633-054D-4858-9538-7A1A9B27FDBF}" type="presParOf" srcId="{F3118A70-8534-4B46-9E72-601E79A68281}" destId="{BA79DD7B-31E1-4CD8-B6B8-6573B3156E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72C77-B0A6-4E15-980D-CFFED73238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011E2C-8F76-49BA-BBBF-B1788A52F53A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Stworzenie aplikacji mobilnej – 2019 r.</a:t>
          </a:r>
        </a:p>
      </dgm:t>
    </dgm:pt>
    <dgm:pt modelId="{DD60C18E-B0F4-411D-8553-18B6C19802BB}" type="parTrans" cxnId="{9D58E8FE-9CBF-45F7-BEC6-0F6D3260C644}">
      <dgm:prSet/>
      <dgm:spPr/>
      <dgm:t>
        <a:bodyPr/>
        <a:lstStyle/>
        <a:p>
          <a:endParaRPr lang="pl-PL"/>
        </a:p>
      </dgm:t>
    </dgm:pt>
    <dgm:pt modelId="{F866C7C9-2B87-43EC-9B71-FD4B58CD4CC8}" type="sibTrans" cxnId="{9D58E8FE-9CBF-45F7-BEC6-0F6D3260C644}">
      <dgm:prSet/>
      <dgm:spPr/>
      <dgm:t>
        <a:bodyPr/>
        <a:lstStyle/>
        <a:p>
          <a:endParaRPr lang="pl-PL"/>
        </a:p>
      </dgm:t>
    </dgm:pt>
    <dgm:pt modelId="{B0CA01D0-4172-46EE-ACE3-577F0FDA071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Budowa marki „Dobierajka.pl” na rynku polskim – 2019 r.</a:t>
          </a:r>
        </a:p>
      </dgm:t>
    </dgm:pt>
    <dgm:pt modelId="{D840A7BF-C0FE-4C13-8963-56300832AFE2}" type="parTrans" cxnId="{D83A253E-BA45-48B6-BE94-DF922D92093B}">
      <dgm:prSet/>
      <dgm:spPr/>
      <dgm:t>
        <a:bodyPr/>
        <a:lstStyle/>
        <a:p>
          <a:endParaRPr lang="pl-PL"/>
        </a:p>
      </dgm:t>
    </dgm:pt>
    <dgm:pt modelId="{5DD404CD-1007-48C2-9192-41019B4072B9}" type="sibTrans" cxnId="{D83A253E-BA45-48B6-BE94-DF922D92093B}">
      <dgm:prSet/>
      <dgm:spPr/>
      <dgm:t>
        <a:bodyPr/>
        <a:lstStyle/>
        <a:p>
          <a:endParaRPr lang="pl-PL"/>
        </a:p>
      </dgm:t>
    </dgm:pt>
    <dgm:pt modelId="{17D978CE-9597-4D77-BD7E-246DA61A0C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Otwarcie własnego sklepu internetowego – 2020 r.</a:t>
          </a:r>
        </a:p>
      </dgm:t>
    </dgm:pt>
    <dgm:pt modelId="{3DFE7D4F-BE8C-4AC3-A3D6-6D2F5C0A8012}" type="parTrans" cxnId="{A46C5A90-0987-4122-BDA7-5E245C246208}">
      <dgm:prSet/>
      <dgm:spPr/>
      <dgm:t>
        <a:bodyPr/>
        <a:lstStyle/>
        <a:p>
          <a:endParaRPr lang="pl-PL"/>
        </a:p>
      </dgm:t>
    </dgm:pt>
    <dgm:pt modelId="{01494695-EA84-4F86-A953-8103294C9E2F}" type="sibTrans" cxnId="{A46C5A90-0987-4122-BDA7-5E245C246208}">
      <dgm:prSet/>
      <dgm:spPr/>
      <dgm:t>
        <a:bodyPr/>
        <a:lstStyle/>
        <a:p>
          <a:endParaRPr lang="pl-PL"/>
        </a:p>
      </dgm:t>
    </dgm:pt>
    <dgm:pt modelId="{0AEF4D11-A248-4C3A-A890-112D6F0B2C2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/>
            <a:t>Wyjście na rynki zagraniczne – 2020 r.</a:t>
          </a:r>
        </a:p>
      </dgm:t>
    </dgm:pt>
    <dgm:pt modelId="{E2E62F07-8D87-4363-B1F0-C1A305B88730}" type="parTrans" cxnId="{EFEC1E41-F2EE-46F8-9833-538C12EE93F9}">
      <dgm:prSet/>
      <dgm:spPr/>
      <dgm:t>
        <a:bodyPr/>
        <a:lstStyle/>
        <a:p>
          <a:endParaRPr lang="pl-PL"/>
        </a:p>
      </dgm:t>
    </dgm:pt>
    <dgm:pt modelId="{D8790659-829B-4425-AC3D-D27D7C2A2223}" type="sibTrans" cxnId="{EFEC1E41-F2EE-46F8-9833-538C12EE93F9}">
      <dgm:prSet/>
      <dgm:spPr/>
      <dgm:t>
        <a:bodyPr/>
        <a:lstStyle/>
        <a:p>
          <a:endParaRPr lang="pl-PL"/>
        </a:p>
      </dgm:t>
    </dgm:pt>
    <dgm:pt modelId="{2E0E4177-34DB-43F4-BCB6-7B03273E8831}" type="pres">
      <dgm:prSet presAssocID="{5BD72C77-B0A6-4E15-980D-CFFED7323865}" presName="CompostProcess" presStyleCnt="0">
        <dgm:presLayoutVars>
          <dgm:dir/>
          <dgm:resizeHandles val="exact"/>
        </dgm:presLayoutVars>
      </dgm:prSet>
      <dgm:spPr/>
    </dgm:pt>
    <dgm:pt modelId="{4530B565-90D4-4DB1-84A2-71378BD408DA}" type="pres">
      <dgm:prSet presAssocID="{5BD72C77-B0A6-4E15-980D-CFFED7323865}" presName="arrow" presStyleLbl="bgShp" presStyleIdx="0" presStyleCnt="1"/>
      <dgm:spPr/>
    </dgm:pt>
    <dgm:pt modelId="{57221AF4-AD31-4B46-85E5-20865DBDF99E}" type="pres">
      <dgm:prSet presAssocID="{5BD72C77-B0A6-4E15-980D-CFFED7323865}" presName="linearProcess" presStyleCnt="0"/>
      <dgm:spPr/>
    </dgm:pt>
    <dgm:pt modelId="{69FB53A0-67AA-4F71-948C-31971A529F3C}" type="pres">
      <dgm:prSet presAssocID="{2D011E2C-8F76-49BA-BBBF-B1788A52F53A}" presName="textNode" presStyleLbl="node1" presStyleIdx="0" presStyleCnt="4">
        <dgm:presLayoutVars>
          <dgm:bulletEnabled val="1"/>
        </dgm:presLayoutVars>
      </dgm:prSet>
      <dgm:spPr/>
    </dgm:pt>
    <dgm:pt modelId="{80FF0074-427A-4C2F-A786-B5AF1C2EEF73}" type="pres">
      <dgm:prSet presAssocID="{F866C7C9-2B87-43EC-9B71-FD4B58CD4CC8}" presName="sibTrans" presStyleCnt="0"/>
      <dgm:spPr/>
    </dgm:pt>
    <dgm:pt modelId="{8F8DFCA4-8484-4CBD-8DCC-16CA06013D96}" type="pres">
      <dgm:prSet presAssocID="{B0CA01D0-4172-46EE-ACE3-577F0FDA0716}" presName="textNode" presStyleLbl="node1" presStyleIdx="1" presStyleCnt="4">
        <dgm:presLayoutVars>
          <dgm:bulletEnabled val="1"/>
        </dgm:presLayoutVars>
      </dgm:prSet>
      <dgm:spPr/>
    </dgm:pt>
    <dgm:pt modelId="{8004A677-5125-4B08-B694-87481540368C}" type="pres">
      <dgm:prSet presAssocID="{5DD404CD-1007-48C2-9192-41019B4072B9}" presName="sibTrans" presStyleCnt="0"/>
      <dgm:spPr/>
    </dgm:pt>
    <dgm:pt modelId="{43CBC117-1F20-43D5-AC00-3DCC53B6F164}" type="pres">
      <dgm:prSet presAssocID="{17D978CE-9597-4D77-BD7E-246DA61A0C42}" presName="textNode" presStyleLbl="node1" presStyleIdx="2" presStyleCnt="4">
        <dgm:presLayoutVars>
          <dgm:bulletEnabled val="1"/>
        </dgm:presLayoutVars>
      </dgm:prSet>
      <dgm:spPr/>
    </dgm:pt>
    <dgm:pt modelId="{CBC71E45-8EB6-4E4B-938F-F10913DC8396}" type="pres">
      <dgm:prSet presAssocID="{01494695-EA84-4F86-A953-8103294C9E2F}" presName="sibTrans" presStyleCnt="0"/>
      <dgm:spPr/>
    </dgm:pt>
    <dgm:pt modelId="{D9675075-172B-4F39-9DDB-32F4B627C0B5}" type="pres">
      <dgm:prSet presAssocID="{0AEF4D11-A248-4C3A-A890-112D6F0B2C2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83A253E-BA45-48B6-BE94-DF922D92093B}" srcId="{5BD72C77-B0A6-4E15-980D-CFFED7323865}" destId="{B0CA01D0-4172-46EE-ACE3-577F0FDA0716}" srcOrd="1" destOrd="0" parTransId="{D840A7BF-C0FE-4C13-8963-56300832AFE2}" sibTransId="{5DD404CD-1007-48C2-9192-41019B4072B9}"/>
    <dgm:cxn modelId="{1DD6763E-0D4C-4796-85FA-BD09FFCF18E8}" type="presOf" srcId="{B0CA01D0-4172-46EE-ACE3-577F0FDA0716}" destId="{8F8DFCA4-8484-4CBD-8DCC-16CA06013D96}" srcOrd="0" destOrd="0" presId="urn:microsoft.com/office/officeart/2005/8/layout/hProcess9"/>
    <dgm:cxn modelId="{EFEC1E41-F2EE-46F8-9833-538C12EE93F9}" srcId="{5BD72C77-B0A6-4E15-980D-CFFED7323865}" destId="{0AEF4D11-A248-4C3A-A890-112D6F0B2C26}" srcOrd="3" destOrd="0" parTransId="{E2E62F07-8D87-4363-B1F0-C1A305B88730}" sibTransId="{D8790659-829B-4425-AC3D-D27D7C2A2223}"/>
    <dgm:cxn modelId="{58EC7F82-B8C7-468B-8998-1E914C7B0201}" type="presOf" srcId="{5BD72C77-B0A6-4E15-980D-CFFED7323865}" destId="{2E0E4177-34DB-43F4-BCB6-7B03273E8831}" srcOrd="0" destOrd="0" presId="urn:microsoft.com/office/officeart/2005/8/layout/hProcess9"/>
    <dgm:cxn modelId="{A46C5A90-0987-4122-BDA7-5E245C246208}" srcId="{5BD72C77-B0A6-4E15-980D-CFFED7323865}" destId="{17D978CE-9597-4D77-BD7E-246DA61A0C42}" srcOrd="2" destOrd="0" parTransId="{3DFE7D4F-BE8C-4AC3-A3D6-6D2F5C0A8012}" sibTransId="{01494695-EA84-4F86-A953-8103294C9E2F}"/>
    <dgm:cxn modelId="{84EDA89B-E1D9-488D-BCA2-4E094BADAA51}" type="presOf" srcId="{17D978CE-9597-4D77-BD7E-246DA61A0C42}" destId="{43CBC117-1F20-43D5-AC00-3DCC53B6F164}" srcOrd="0" destOrd="0" presId="urn:microsoft.com/office/officeart/2005/8/layout/hProcess9"/>
    <dgm:cxn modelId="{AD107BDE-8C54-4800-8FB1-A90534C391F2}" type="presOf" srcId="{2D011E2C-8F76-49BA-BBBF-B1788A52F53A}" destId="{69FB53A0-67AA-4F71-948C-31971A529F3C}" srcOrd="0" destOrd="0" presId="urn:microsoft.com/office/officeart/2005/8/layout/hProcess9"/>
    <dgm:cxn modelId="{AF03E1EE-0E05-4F37-B046-0C37550BBE92}" type="presOf" srcId="{0AEF4D11-A248-4C3A-A890-112D6F0B2C26}" destId="{D9675075-172B-4F39-9DDB-32F4B627C0B5}" srcOrd="0" destOrd="0" presId="urn:microsoft.com/office/officeart/2005/8/layout/hProcess9"/>
    <dgm:cxn modelId="{9D58E8FE-9CBF-45F7-BEC6-0F6D3260C644}" srcId="{5BD72C77-B0A6-4E15-980D-CFFED7323865}" destId="{2D011E2C-8F76-49BA-BBBF-B1788A52F53A}" srcOrd="0" destOrd="0" parTransId="{DD60C18E-B0F4-411D-8553-18B6C19802BB}" sibTransId="{F866C7C9-2B87-43EC-9B71-FD4B58CD4CC8}"/>
    <dgm:cxn modelId="{C6BA50C5-602C-4EEA-8D82-5F8F4C7BF926}" type="presParOf" srcId="{2E0E4177-34DB-43F4-BCB6-7B03273E8831}" destId="{4530B565-90D4-4DB1-84A2-71378BD408DA}" srcOrd="0" destOrd="0" presId="urn:microsoft.com/office/officeart/2005/8/layout/hProcess9"/>
    <dgm:cxn modelId="{A5B03790-CE2A-421E-9159-2EC2F4FD093A}" type="presParOf" srcId="{2E0E4177-34DB-43F4-BCB6-7B03273E8831}" destId="{57221AF4-AD31-4B46-85E5-20865DBDF99E}" srcOrd="1" destOrd="0" presId="urn:microsoft.com/office/officeart/2005/8/layout/hProcess9"/>
    <dgm:cxn modelId="{9D467013-B836-4ED5-A6B9-0316E513F5F7}" type="presParOf" srcId="{57221AF4-AD31-4B46-85E5-20865DBDF99E}" destId="{69FB53A0-67AA-4F71-948C-31971A529F3C}" srcOrd="0" destOrd="0" presId="urn:microsoft.com/office/officeart/2005/8/layout/hProcess9"/>
    <dgm:cxn modelId="{76D20A22-5D17-470D-926D-E505F61DDBAE}" type="presParOf" srcId="{57221AF4-AD31-4B46-85E5-20865DBDF99E}" destId="{80FF0074-427A-4C2F-A786-B5AF1C2EEF73}" srcOrd="1" destOrd="0" presId="urn:microsoft.com/office/officeart/2005/8/layout/hProcess9"/>
    <dgm:cxn modelId="{3781E9CF-8755-42AC-B791-88521496D04F}" type="presParOf" srcId="{57221AF4-AD31-4B46-85E5-20865DBDF99E}" destId="{8F8DFCA4-8484-4CBD-8DCC-16CA06013D96}" srcOrd="2" destOrd="0" presId="urn:microsoft.com/office/officeart/2005/8/layout/hProcess9"/>
    <dgm:cxn modelId="{AAA69B48-1C8F-4064-A267-5F2024AF52A5}" type="presParOf" srcId="{57221AF4-AD31-4B46-85E5-20865DBDF99E}" destId="{8004A677-5125-4B08-B694-87481540368C}" srcOrd="3" destOrd="0" presId="urn:microsoft.com/office/officeart/2005/8/layout/hProcess9"/>
    <dgm:cxn modelId="{FFB32D2C-CF98-4854-8E48-1C217E6A5214}" type="presParOf" srcId="{57221AF4-AD31-4B46-85E5-20865DBDF99E}" destId="{43CBC117-1F20-43D5-AC00-3DCC53B6F164}" srcOrd="4" destOrd="0" presId="urn:microsoft.com/office/officeart/2005/8/layout/hProcess9"/>
    <dgm:cxn modelId="{7245D4F6-3AB3-4631-89DF-94C54E40F848}" type="presParOf" srcId="{57221AF4-AD31-4B46-85E5-20865DBDF99E}" destId="{CBC71E45-8EB6-4E4B-938F-F10913DC8396}" srcOrd="5" destOrd="0" presId="urn:microsoft.com/office/officeart/2005/8/layout/hProcess9"/>
    <dgm:cxn modelId="{B592081E-D7B3-4CAC-ACA3-EE92E0368F6B}" type="presParOf" srcId="{57221AF4-AD31-4B46-85E5-20865DBDF99E}" destId="{D9675075-172B-4F39-9DDB-32F4B627C0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1FC2B-56E3-4C04-9893-FC6E0F992C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CC761A-3380-4ADA-870E-7E605DDB4571}">
      <dgm:prSet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pPr algn="ctr"/>
          <a:r>
            <a:rPr lang="pl-PL" sz="1600" b="1" dirty="0"/>
            <a:t>Erwin Bujak </a:t>
          </a:r>
        </a:p>
        <a:p>
          <a:pPr algn="l"/>
          <a:r>
            <a:rPr lang="pl-PL" sz="1600" dirty="0"/>
            <a:t>Od roku 2008 współpracuje i rozwija agencje reklamowe/agencje interaktywne/software </a:t>
          </a:r>
          <a:r>
            <a:rPr lang="pl-PL" sz="1600" dirty="0" err="1"/>
            <a:t>hous'y</a:t>
          </a:r>
          <a:r>
            <a:rPr lang="pl-PL" sz="1600" dirty="0"/>
            <a:t>. Jedno z większych osiągnięć to współtworzenie wyróżnionego startupu The </a:t>
          </a:r>
          <a:r>
            <a:rPr lang="pl-PL" sz="1600" dirty="0" err="1"/>
            <a:t>Affily</a:t>
          </a:r>
          <a:r>
            <a:rPr lang="pl-PL" sz="1600" dirty="0"/>
            <a:t> (w którym odpowiadał za IT) na targach Web </a:t>
          </a:r>
          <a:r>
            <a:rPr lang="pl-PL" sz="1600" dirty="0" err="1"/>
            <a:t>Summit</a:t>
          </a:r>
          <a:r>
            <a:rPr lang="pl-PL" sz="1600" dirty="0"/>
            <a:t> w Irlandii w 2013 roku jako jeden z najbardziej obiecujących startupów w Polsce. odpowiada za realizację projektu od strony IT.</a:t>
          </a:r>
        </a:p>
      </dgm:t>
    </dgm:pt>
    <dgm:pt modelId="{5BC385B0-6C2B-47E1-A0E1-26D859370D6E}" type="parTrans" cxnId="{5D561C64-835A-4759-A104-043ABB0F89D8}">
      <dgm:prSet/>
      <dgm:spPr/>
      <dgm:t>
        <a:bodyPr/>
        <a:lstStyle/>
        <a:p>
          <a:endParaRPr lang="pl-PL"/>
        </a:p>
      </dgm:t>
    </dgm:pt>
    <dgm:pt modelId="{F5270D31-AB28-4D49-A020-BAA9D41700AA}" type="sibTrans" cxnId="{5D561C64-835A-4759-A104-043ABB0F89D8}">
      <dgm:prSet/>
      <dgm:spPr/>
      <dgm:t>
        <a:bodyPr/>
        <a:lstStyle/>
        <a:p>
          <a:endParaRPr lang="pl-PL"/>
        </a:p>
      </dgm:t>
    </dgm:pt>
    <dgm:pt modelId="{C6EA72E1-A1EB-40B0-B935-3E88FFB6F531}">
      <dgm:prSet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pPr algn="ctr"/>
          <a:r>
            <a:rPr lang="pl-PL" sz="1600" b="1" dirty="0"/>
            <a:t>Mariusz Midzio </a:t>
          </a:r>
        </a:p>
        <a:p>
          <a:pPr algn="l"/>
          <a:r>
            <a:rPr lang="pl-PL" sz="1600" dirty="0"/>
            <a:t>Pomysłodawca przedsięwzięcia, swoje 20 letnie doświadczenie zawodowe głównie zdobywał w sprzedaży i zarządzaniu ludźmi, odpowiada za realizację projektu od strony zarządczej oraz sprzedażowej.</a:t>
          </a:r>
        </a:p>
      </dgm:t>
    </dgm:pt>
    <dgm:pt modelId="{B5DBE2DC-4A8F-4455-B22B-9FB61CB33243}" type="parTrans" cxnId="{20789FF4-2829-404B-B304-4A53179B2523}">
      <dgm:prSet/>
      <dgm:spPr/>
      <dgm:t>
        <a:bodyPr/>
        <a:lstStyle/>
        <a:p>
          <a:endParaRPr lang="pl-PL"/>
        </a:p>
      </dgm:t>
    </dgm:pt>
    <dgm:pt modelId="{78F4D6CF-CE37-470A-9F96-0DA11EF1AE27}" type="sibTrans" cxnId="{20789FF4-2829-404B-B304-4A53179B2523}">
      <dgm:prSet/>
      <dgm:spPr/>
      <dgm:t>
        <a:bodyPr/>
        <a:lstStyle/>
        <a:p>
          <a:endParaRPr lang="pl-PL"/>
        </a:p>
      </dgm:t>
    </dgm:pt>
    <dgm:pt modelId="{4FE2FF9D-488E-4292-8904-6121E362AB78}">
      <dgm:prSet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pPr algn="ctr"/>
          <a:r>
            <a:rPr lang="pl-PL" sz="1600" b="1" dirty="0"/>
            <a:t>Michał</a:t>
          </a:r>
          <a:r>
            <a:rPr lang="pl-PL" sz="1600" b="1" baseline="0" dirty="0"/>
            <a:t> Dembski</a:t>
          </a:r>
        </a:p>
        <a:p>
          <a:pPr algn="l"/>
          <a:r>
            <a:rPr lang="pl-PL" sz="1600" baseline="0" dirty="0"/>
            <a:t>Project Manager. Specjalista do spraw obsługi klienta z 20-letnim doświadczeniem w obszarze klienta B2B i B2C, w tym 5-letnim w sprzedaży online, e-commerce oraz marketingu internetowego. Doświadczenie w prowadzeniu sklepu internetowego i realizacji projektów e-commerce (sklep internetowy, studio fotograficzne).</a:t>
          </a:r>
          <a:endParaRPr lang="pl-PL" sz="1200" baseline="0" dirty="0"/>
        </a:p>
        <a:p>
          <a:pPr algn="l"/>
          <a:endParaRPr lang="pl-PL" sz="1200" dirty="0"/>
        </a:p>
      </dgm:t>
    </dgm:pt>
    <dgm:pt modelId="{3F4BA53D-8386-4D9F-BCE3-2551441A94DF}" type="parTrans" cxnId="{028D7BD9-E709-45CF-9FCE-0DBE534A17A4}">
      <dgm:prSet/>
      <dgm:spPr/>
      <dgm:t>
        <a:bodyPr/>
        <a:lstStyle/>
        <a:p>
          <a:endParaRPr lang="pl-PL"/>
        </a:p>
      </dgm:t>
    </dgm:pt>
    <dgm:pt modelId="{5ADB9433-5DDF-4C83-9B95-44D7CFC93188}" type="sibTrans" cxnId="{028D7BD9-E709-45CF-9FCE-0DBE534A17A4}">
      <dgm:prSet/>
      <dgm:spPr/>
      <dgm:t>
        <a:bodyPr/>
        <a:lstStyle/>
        <a:p>
          <a:endParaRPr lang="pl-PL"/>
        </a:p>
      </dgm:t>
    </dgm:pt>
    <dgm:pt modelId="{18B44C34-121F-4B27-B0D2-9D5D8B2E41D3}" type="pres">
      <dgm:prSet presAssocID="{D6C1FC2B-56E3-4C04-9893-FC6E0F992CFB}" presName="diagram" presStyleCnt="0">
        <dgm:presLayoutVars>
          <dgm:dir/>
          <dgm:resizeHandles val="exact"/>
        </dgm:presLayoutVars>
      </dgm:prSet>
      <dgm:spPr/>
    </dgm:pt>
    <dgm:pt modelId="{B3CE1560-3CBB-493B-BBC5-170128634E61}" type="pres">
      <dgm:prSet presAssocID="{C6EA72E1-A1EB-40B0-B935-3E88FFB6F531}" presName="node" presStyleLbl="node1" presStyleIdx="0" presStyleCnt="3" custScaleY="176602">
        <dgm:presLayoutVars>
          <dgm:bulletEnabled val="1"/>
        </dgm:presLayoutVars>
      </dgm:prSet>
      <dgm:spPr/>
    </dgm:pt>
    <dgm:pt modelId="{B176F071-7CB1-48C3-8BFF-BE2F435DCF3C}" type="pres">
      <dgm:prSet presAssocID="{78F4D6CF-CE37-470A-9F96-0DA11EF1AE27}" presName="sibTrans" presStyleCnt="0"/>
      <dgm:spPr/>
    </dgm:pt>
    <dgm:pt modelId="{A804BF91-B9F8-4DB3-9F08-2994A06BFFCF}" type="pres">
      <dgm:prSet presAssocID="{CECC761A-3380-4ADA-870E-7E605DDB4571}" presName="node" presStyleLbl="node1" presStyleIdx="1" presStyleCnt="3" custScaleX="100946" custScaleY="177416" custLinFactX="5758" custLinFactNeighborX="100000" custLinFactNeighborY="895">
        <dgm:presLayoutVars>
          <dgm:bulletEnabled val="1"/>
        </dgm:presLayoutVars>
      </dgm:prSet>
      <dgm:spPr/>
    </dgm:pt>
    <dgm:pt modelId="{DE1A52B7-4387-4DD0-9CE9-26DB28ACDDC7}" type="pres">
      <dgm:prSet presAssocID="{F5270D31-AB28-4D49-A020-BAA9D41700AA}" presName="sibTrans" presStyleCnt="0"/>
      <dgm:spPr/>
    </dgm:pt>
    <dgm:pt modelId="{16B9580E-A344-4213-B333-7B2E6163BC02}" type="pres">
      <dgm:prSet presAssocID="{4FE2FF9D-488E-4292-8904-6121E362AB78}" presName="node" presStyleLbl="node1" presStyleIdx="2" presStyleCnt="3" custScaleY="176615" custLinFactX="-12608" custLinFactNeighborX="-100000" custLinFactNeighborY="6">
        <dgm:presLayoutVars>
          <dgm:bulletEnabled val="1"/>
        </dgm:presLayoutVars>
      </dgm:prSet>
      <dgm:spPr/>
    </dgm:pt>
  </dgm:ptLst>
  <dgm:cxnLst>
    <dgm:cxn modelId="{5D561C64-835A-4759-A104-043ABB0F89D8}" srcId="{D6C1FC2B-56E3-4C04-9893-FC6E0F992CFB}" destId="{CECC761A-3380-4ADA-870E-7E605DDB4571}" srcOrd="1" destOrd="0" parTransId="{5BC385B0-6C2B-47E1-A0E1-26D859370D6E}" sibTransId="{F5270D31-AB28-4D49-A020-BAA9D41700AA}"/>
    <dgm:cxn modelId="{31EAB251-A013-4668-B5E9-6B64CA841A1E}" type="presOf" srcId="{D6C1FC2B-56E3-4C04-9893-FC6E0F992CFB}" destId="{18B44C34-121F-4B27-B0D2-9D5D8B2E41D3}" srcOrd="0" destOrd="0" presId="urn:microsoft.com/office/officeart/2005/8/layout/default"/>
    <dgm:cxn modelId="{796D4B8F-890B-4262-82C7-B40907CAF138}" type="presOf" srcId="{4FE2FF9D-488E-4292-8904-6121E362AB78}" destId="{16B9580E-A344-4213-B333-7B2E6163BC02}" srcOrd="0" destOrd="0" presId="urn:microsoft.com/office/officeart/2005/8/layout/default"/>
    <dgm:cxn modelId="{1F272DB4-2B53-4731-922D-8210495771E9}" type="presOf" srcId="{C6EA72E1-A1EB-40B0-B935-3E88FFB6F531}" destId="{B3CE1560-3CBB-493B-BBC5-170128634E61}" srcOrd="0" destOrd="0" presId="urn:microsoft.com/office/officeart/2005/8/layout/default"/>
    <dgm:cxn modelId="{028D7BD9-E709-45CF-9FCE-0DBE534A17A4}" srcId="{D6C1FC2B-56E3-4C04-9893-FC6E0F992CFB}" destId="{4FE2FF9D-488E-4292-8904-6121E362AB78}" srcOrd="2" destOrd="0" parTransId="{3F4BA53D-8386-4D9F-BCE3-2551441A94DF}" sibTransId="{5ADB9433-5DDF-4C83-9B95-44D7CFC93188}"/>
    <dgm:cxn modelId="{C288B8F1-D02D-4942-BDD8-DEBAB5D89700}" type="presOf" srcId="{CECC761A-3380-4ADA-870E-7E605DDB4571}" destId="{A804BF91-B9F8-4DB3-9F08-2994A06BFFCF}" srcOrd="0" destOrd="0" presId="urn:microsoft.com/office/officeart/2005/8/layout/default"/>
    <dgm:cxn modelId="{20789FF4-2829-404B-B304-4A53179B2523}" srcId="{D6C1FC2B-56E3-4C04-9893-FC6E0F992CFB}" destId="{C6EA72E1-A1EB-40B0-B935-3E88FFB6F531}" srcOrd="0" destOrd="0" parTransId="{B5DBE2DC-4A8F-4455-B22B-9FB61CB33243}" sibTransId="{78F4D6CF-CE37-470A-9F96-0DA11EF1AE27}"/>
    <dgm:cxn modelId="{60CA0D5C-2168-4532-8E7B-60CAF8C58316}" type="presParOf" srcId="{18B44C34-121F-4B27-B0D2-9D5D8B2E41D3}" destId="{B3CE1560-3CBB-493B-BBC5-170128634E61}" srcOrd="0" destOrd="0" presId="urn:microsoft.com/office/officeart/2005/8/layout/default"/>
    <dgm:cxn modelId="{80E5055D-5137-4D1F-99DA-71630F389445}" type="presParOf" srcId="{18B44C34-121F-4B27-B0D2-9D5D8B2E41D3}" destId="{B176F071-7CB1-48C3-8BFF-BE2F435DCF3C}" srcOrd="1" destOrd="0" presId="urn:microsoft.com/office/officeart/2005/8/layout/default"/>
    <dgm:cxn modelId="{C0D67436-D4C3-46A6-9F99-59B75208E96B}" type="presParOf" srcId="{18B44C34-121F-4B27-B0D2-9D5D8B2E41D3}" destId="{A804BF91-B9F8-4DB3-9F08-2994A06BFFCF}" srcOrd="2" destOrd="0" presId="urn:microsoft.com/office/officeart/2005/8/layout/default"/>
    <dgm:cxn modelId="{1B921F3C-B65F-4500-8345-73D5F0607C2A}" type="presParOf" srcId="{18B44C34-121F-4B27-B0D2-9D5D8B2E41D3}" destId="{DE1A52B7-4387-4DD0-9CE9-26DB28ACDDC7}" srcOrd="3" destOrd="0" presId="urn:microsoft.com/office/officeart/2005/8/layout/default"/>
    <dgm:cxn modelId="{B1E90A2D-19D6-4DB5-A082-3CE146540B24}" type="presParOf" srcId="{18B44C34-121F-4B27-B0D2-9D5D8B2E41D3}" destId="{16B9580E-A344-4213-B333-7B2E6163BC0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95E84-0145-4083-9E1D-E214DE9D617D}">
      <dsp:nvSpPr>
        <dsp:cNvPr id="0" name=""/>
        <dsp:cNvSpPr/>
      </dsp:nvSpPr>
      <dsp:spPr>
        <a:xfrm>
          <a:off x="0" y="88015"/>
          <a:ext cx="9601200" cy="180086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59904-834C-46E2-A593-4B68B0AD31E7}">
      <dsp:nvSpPr>
        <dsp:cNvPr id="0" name=""/>
        <dsp:cNvSpPr/>
      </dsp:nvSpPr>
      <dsp:spPr>
        <a:xfrm>
          <a:off x="256698" y="295090"/>
          <a:ext cx="2097637" cy="17977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1F98B-E839-45DF-BB48-FEFBBE64E7A9}">
      <dsp:nvSpPr>
        <dsp:cNvPr id="0" name=""/>
        <dsp:cNvSpPr/>
      </dsp:nvSpPr>
      <dsp:spPr>
        <a:xfrm rot="10800000">
          <a:off x="290680" y="2416974"/>
          <a:ext cx="2097637" cy="14969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Wyszukanie oferty (asystent sprzedaży, tradycyjne filtry)</a:t>
          </a:r>
        </a:p>
      </dsp:txBody>
      <dsp:txXfrm rot="10800000">
        <a:off x="336716" y="2416974"/>
        <a:ext cx="2005565" cy="1450907"/>
      </dsp:txXfrm>
    </dsp:sp>
    <dsp:sp modelId="{CD8C4454-98DB-41F2-9926-E54D61AB11B0}">
      <dsp:nvSpPr>
        <dsp:cNvPr id="0" name=""/>
        <dsp:cNvSpPr/>
      </dsp:nvSpPr>
      <dsp:spPr>
        <a:xfrm>
          <a:off x="2598080" y="303690"/>
          <a:ext cx="2097637" cy="17927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2E951-D75C-45A8-913A-5F218D0E5F60}">
      <dsp:nvSpPr>
        <dsp:cNvPr id="0" name=""/>
        <dsp:cNvSpPr/>
      </dsp:nvSpPr>
      <dsp:spPr>
        <a:xfrm rot="10800000">
          <a:off x="2598080" y="2421101"/>
          <a:ext cx="2097637" cy="14914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Wyświetlenie ofert najlepiej spełniających wymagania klienta</a:t>
          </a:r>
        </a:p>
      </dsp:txBody>
      <dsp:txXfrm rot="10800000">
        <a:off x="2643947" y="2421101"/>
        <a:ext cx="2005903" cy="1445573"/>
      </dsp:txXfrm>
    </dsp:sp>
    <dsp:sp modelId="{89FE47A4-45AE-4A71-8BC9-DA0732C74080}">
      <dsp:nvSpPr>
        <dsp:cNvPr id="0" name=""/>
        <dsp:cNvSpPr/>
      </dsp:nvSpPr>
      <dsp:spPr>
        <a:xfrm>
          <a:off x="4905481" y="290018"/>
          <a:ext cx="2097637" cy="17618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84AD6-9B0C-42FE-A8AF-9DE1CDFA54AB}">
      <dsp:nvSpPr>
        <dsp:cNvPr id="0" name=""/>
        <dsp:cNvSpPr/>
      </dsp:nvSpPr>
      <dsp:spPr>
        <a:xfrm rot="10800000">
          <a:off x="4871500" y="2446144"/>
          <a:ext cx="2097637" cy="14711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Wybór oferty</a:t>
          </a:r>
        </a:p>
      </dsp:txBody>
      <dsp:txXfrm rot="10800000">
        <a:off x="4916743" y="2446144"/>
        <a:ext cx="2007151" cy="1425925"/>
      </dsp:txXfrm>
    </dsp:sp>
    <dsp:sp modelId="{33A251B4-5CB1-46CF-A91A-6A3FDE6FB495}">
      <dsp:nvSpPr>
        <dsp:cNvPr id="0" name=""/>
        <dsp:cNvSpPr/>
      </dsp:nvSpPr>
      <dsp:spPr>
        <a:xfrm>
          <a:off x="7212882" y="287839"/>
          <a:ext cx="2097637" cy="1763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8C1DB-B27B-4721-B624-C3A45E71A52F}">
      <dsp:nvSpPr>
        <dsp:cNvPr id="0" name=""/>
        <dsp:cNvSpPr/>
      </dsp:nvSpPr>
      <dsp:spPr>
        <a:xfrm rot="10800000">
          <a:off x="7212882" y="2433037"/>
          <a:ext cx="2097637" cy="1475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Zakup w sklepie internetowym współpracującym z portalem</a:t>
          </a:r>
        </a:p>
      </dsp:txBody>
      <dsp:txXfrm rot="10800000">
        <a:off x="7258260" y="2433037"/>
        <a:ext cx="2006881" cy="1430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E6D68-2086-419C-A2E5-B243D85F5E29}">
      <dsp:nvSpPr>
        <dsp:cNvPr id="0" name=""/>
        <dsp:cNvSpPr/>
      </dsp:nvSpPr>
      <dsp:spPr>
        <a:xfrm>
          <a:off x="0" y="9447"/>
          <a:ext cx="2134565" cy="153019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Sprzedaż tradycyjna: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doradztwo prowadzone w sklepach stacjonarnych</a:t>
          </a:r>
        </a:p>
      </dsp:txBody>
      <dsp:txXfrm>
        <a:off x="0" y="9447"/>
        <a:ext cx="2134565" cy="1530191"/>
      </dsp:txXfrm>
    </dsp:sp>
    <dsp:sp modelId="{0C9C00AF-0836-438E-8166-F08288933CD4}">
      <dsp:nvSpPr>
        <dsp:cNvPr id="0" name=""/>
        <dsp:cNvSpPr/>
      </dsp:nvSpPr>
      <dsp:spPr>
        <a:xfrm>
          <a:off x="2730187" y="32354"/>
          <a:ext cx="3278944" cy="153019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Sprzedaż online: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udostepnienie użytkownikowi filtrów opartych na parametrach technicznych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doradztwo możliwe poprzez komunikację elektroniczną lub telefon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Poradniki i artykuły sponsorowane</a:t>
          </a:r>
        </a:p>
      </dsp:txBody>
      <dsp:txXfrm>
        <a:off x="2730187" y="32354"/>
        <a:ext cx="3278944" cy="1530191"/>
      </dsp:txXfrm>
    </dsp:sp>
    <dsp:sp modelId="{FFD52EA3-6708-433E-BFBA-BC7ACD2B709D}">
      <dsp:nvSpPr>
        <dsp:cNvPr id="0" name=""/>
        <dsp:cNvSpPr/>
      </dsp:nvSpPr>
      <dsp:spPr>
        <a:xfrm>
          <a:off x="6575685" y="44611"/>
          <a:ext cx="2248641" cy="153019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Inne formy doradztwa: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marketing szeptany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poradniki i różnego rodzaju publikacje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znajomi, rodzina</a:t>
          </a:r>
        </a:p>
      </dsp:txBody>
      <dsp:txXfrm>
        <a:off x="6575685" y="44611"/>
        <a:ext cx="2248641" cy="1530191"/>
      </dsp:txXfrm>
    </dsp:sp>
    <dsp:sp modelId="{BA79DD7B-31E1-4CD8-B6B8-6573B3156E80}">
      <dsp:nvSpPr>
        <dsp:cNvPr id="0" name=""/>
        <dsp:cNvSpPr/>
      </dsp:nvSpPr>
      <dsp:spPr>
        <a:xfrm>
          <a:off x="1936145" y="1713249"/>
          <a:ext cx="4864911" cy="1530191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Dobierajka.pl: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- doradztwo w czasie rzeczywistym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- wybranie i prezentacja sprzętu najlepiej spełniającego oczekiwania użytkownika </a:t>
          </a:r>
        </a:p>
      </dsp:txBody>
      <dsp:txXfrm>
        <a:off x="1936145" y="1713249"/>
        <a:ext cx="4864911" cy="1530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B565-90D4-4DB1-84A2-71378BD408DA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B53A0-67AA-4F71-948C-31971A529F3C}">
      <dsp:nvSpPr>
        <dsp:cNvPr id="0" name=""/>
        <dsp:cNvSpPr/>
      </dsp:nvSpPr>
      <dsp:spPr>
        <a:xfrm>
          <a:off x="4805" y="995362"/>
          <a:ext cx="2311226" cy="132715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Stworzenie aplikacji mobilnej – 2019 r.</a:t>
          </a:r>
        </a:p>
      </dsp:txBody>
      <dsp:txXfrm>
        <a:off x="69591" y="1060148"/>
        <a:ext cx="2181654" cy="1197578"/>
      </dsp:txXfrm>
    </dsp:sp>
    <dsp:sp modelId="{8F8DFCA4-8484-4CBD-8DCC-16CA06013D96}">
      <dsp:nvSpPr>
        <dsp:cNvPr id="0" name=""/>
        <dsp:cNvSpPr/>
      </dsp:nvSpPr>
      <dsp:spPr>
        <a:xfrm>
          <a:off x="2431592" y="995362"/>
          <a:ext cx="2311226" cy="132715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Budowa marki „Dobierajka.pl” na rynku polskim – 2019 r.</a:t>
          </a:r>
        </a:p>
      </dsp:txBody>
      <dsp:txXfrm>
        <a:off x="2496378" y="1060148"/>
        <a:ext cx="2181654" cy="1197578"/>
      </dsp:txXfrm>
    </dsp:sp>
    <dsp:sp modelId="{43CBC117-1F20-43D5-AC00-3DCC53B6F164}">
      <dsp:nvSpPr>
        <dsp:cNvPr id="0" name=""/>
        <dsp:cNvSpPr/>
      </dsp:nvSpPr>
      <dsp:spPr>
        <a:xfrm>
          <a:off x="4858380" y="995362"/>
          <a:ext cx="2311226" cy="132715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Otwarcie własnego sklepu internetowego – 2020 r.</a:t>
          </a:r>
        </a:p>
      </dsp:txBody>
      <dsp:txXfrm>
        <a:off x="4923166" y="1060148"/>
        <a:ext cx="2181654" cy="1197578"/>
      </dsp:txXfrm>
    </dsp:sp>
    <dsp:sp modelId="{D9675075-172B-4F39-9DDB-32F4B627C0B5}">
      <dsp:nvSpPr>
        <dsp:cNvPr id="0" name=""/>
        <dsp:cNvSpPr/>
      </dsp:nvSpPr>
      <dsp:spPr>
        <a:xfrm>
          <a:off x="7285168" y="995362"/>
          <a:ext cx="2311226" cy="132715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Wyjście na rynki zagraniczne – 2020 r.</a:t>
          </a:r>
        </a:p>
      </dsp:txBody>
      <dsp:txXfrm>
        <a:off x="7349954" y="1060148"/>
        <a:ext cx="2181654" cy="1197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E1560-3CBB-493B-BBC5-170128634E61}">
      <dsp:nvSpPr>
        <dsp:cNvPr id="0" name=""/>
        <dsp:cNvSpPr/>
      </dsp:nvSpPr>
      <dsp:spPr>
        <a:xfrm>
          <a:off x="865" y="97655"/>
          <a:ext cx="3031330" cy="3212034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Mariusz Midzio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Pomysłodawca przedsięwzięcia, swoje 20 letnie doświadczenie zawodowe głównie zdobywał w sprzedaży i zarządzaniu ludźmi, odpowiada za realizację projektu od strony zarządczej oraz sprzedażowej.</a:t>
          </a:r>
        </a:p>
      </dsp:txBody>
      <dsp:txXfrm>
        <a:off x="865" y="97655"/>
        <a:ext cx="3031330" cy="3212034"/>
      </dsp:txXfrm>
    </dsp:sp>
    <dsp:sp modelId="{A804BF91-B9F8-4DB3-9F08-2994A06BFFCF}">
      <dsp:nvSpPr>
        <dsp:cNvPr id="0" name=""/>
        <dsp:cNvSpPr/>
      </dsp:nvSpPr>
      <dsp:spPr>
        <a:xfrm>
          <a:off x="6541204" y="106531"/>
          <a:ext cx="3060006" cy="3226839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Erwin Bujak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Od roku 2008 współpracuje i rozwija agencje reklamowe/agencje interaktywne/software </a:t>
          </a:r>
          <a:r>
            <a:rPr lang="pl-PL" sz="1600" kern="1200" dirty="0" err="1"/>
            <a:t>hous'y</a:t>
          </a:r>
          <a:r>
            <a:rPr lang="pl-PL" sz="1600" kern="1200" dirty="0"/>
            <a:t>. Jedno z większych osiągnięć to współtworzenie wyróżnionego startupu The </a:t>
          </a:r>
          <a:r>
            <a:rPr lang="pl-PL" sz="1600" kern="1200" dirty="0" err="1"/>
            <a:t>Affily</a:t>
          </a:r>
          <a:r>
            <a:rPr lang="pl-PL" sz="1600" kern="1200" dirty="0"/>
            <a:t> (w którym odpowiadał za IT) na targach Web </a:t>
          </a:r>
          <a:r>
            <a:rPr lang="pl-PL" sz="1600" kern="1200" dirty="0" err="1"/>
            <a:t>Summit</a:t>
          </a:r>
          <a:r>
            <a:rPr lang="pl-PL" sz="1600" kern="1200" dirty="0"/>
            <a:t> w Irlandii w 2013 roku jako jeden z najbardziej obiecujących startupów w Polsce. odpowiada za realizację projektu od strony IT.</a:t>
          </a:r>
        </a:p>
      </dsp:txBody>
      <dsp:txXfrm>
        <a:off x="6541204" y="106531"/>
        <a:ext cx="3060006" cy="3226839"/>
      </dsp:txXfrm>
    </dsp:sp>
    <dsp:sp modelId="{16B9580E-A344-4213-B333-7B2E6163BC02}">
      <dsp:nvSpPr>
        <dsp:cNvPr id="0" name=""/>
        <dsp:cNvSpPr/>
      </dsp:nvSpPr>
      <dsp:spPr>
        <a:xfrm>
          <a:off x="3284948" y="97646"/>
          <a:ext cx="3031330" cy="3212270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Michał</a:t>
          </a:r>
          <a:r>
            <a:rPr lang="pl-PL" sz="1600" b="1" kern="1200" baseline="0" dirty="0"/>
            <a:t> Dembski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baseline="0" dirty="0"/>
            <a:t>Project Manager. Specjalista do spraw obsługi klienta z 20-letnim doświadczeniem w obszarze klienta B2B i B2C, w tym 5-letnim w sprzedaży online, e-commerce oraz marketingu internetowego. Doświadczenie w prowadzeniu sklepu internetowego i realizacji projektów e-commerce (sklep internetowy, studio fotograficzne).</a:t>
          </a:r>
          <a:endParaRPr lang="pl-PL" sz="1200" kern="1200" baseline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 dirty="0"/>
        </a:p>
      </dsp:txBody>
      <dsp:txXfrm>
        <a:off x="3284948" y="97646"/>
        <a:ext cx="3031330" cy="321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4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8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0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8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2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8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7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9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4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5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9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ierajka.pl/" TargetMode="External"/><Relationship Id="rId2" Type="http://schemas.openxmlformats.org/officeDocument/2006/relationships/hyperlink" Target="https://www.youtube.com/watch?v=yUlPY6m8ey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21859" y="1964266"/>
            <a:ext cx="7548282" cy="19174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br>
              <a:rPr lang="pl-PL" sz="1600" i="1" dirty="0"/>
            </a:br>
            <a:r>
              <a:rPr lang="pl-PL" sz="1600" i="1" dirty="0"/>
              <a:t>Doradzamy on-line przy wyborze sprzętu dla Ciebie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647" y="4385732"/>
            <a:ext cx="11070478" cy="2095750"/>
          </a:xfrm>
        </p:spPr>
        <p:txBody>
          <a:bodyPr>
            <a:normAutofit/>
          </a:bodyPr>
          <a:lstStyle/>
          <a:p>
            <a:pPr algn="ctr"/>
            <a:r>
              <a:rPr lang="pl-PL" cap="none" dirty="0"/>
              <a:t>Prezentacja dla inwestorów</a:t>
            </a:r>
          </a:p>
          <a:p>
            <a:pPr algn="ctr"/>
            <a:r>
              <a:rPr lang="pl-PL" cap="none" dirty="0"/>
              <a:t>Warszawa, maj 2019</a:t>
            </a:r>
          </a:p>
          <a:p>
            <a:pPr algn="ctr"/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38" y="1964268"/>
            <a:ext cx="2636525" cy="13795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9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Plany Rozwoju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695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16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662"/>
            <a:ext cx="9601196" cy="1303867"/>
          </a:xfrm>
        </p:spPr>
        <p:txBody>
          <a:bodyPr/>
          <a:lstStyle/>
          <a:p>
            <a:r>
              <a:rPr lang="pl-PL" dirty="0"/>
              <a:t>Zespół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06271"/>
              </p:ext>
            </p:extLst>
          </p:nvPr>
        </p:nvGraphicFramePr>
        <p:xfrm>
          <a:off x="1295402" y="2467992"/>
          <a:ext cx="9730666" cy="340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43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537012"/>
            <a:ext cx="9601196" cy="3338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               Dziękuję za poświęcony czas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sz="1600" dirty="0"/>
              <a:t>Filmik reklamowy : </a:t>
            </a:r>
            <a:r>
              <a:rPr lang="pl-PL" sz="1600" dirty="0">
                <a:hlinkClick r:id="rId2"/>
              </a:rPr>
              <a:t>https://www.youtube.com/watch?v=yUlPY6m8eyg</a:t>
            </a:r>
            <a:r>
              <a:rPr lang="pl-PL" sz="1600" dirty="0"/>
              <a:t> </a:t>
            </a:r>
          </a:p>
          <a:p>
            <a:r>
              <a:rPr lang="pl-PL" sz="1600" dirty="0"/>
              <a:t>Adres strony internetowej: </a:t>
            </a:r>
            <a:r>
              <a:rPr lang="pl-PL" sz="1600" dirty="0">
                <a:hlinkClick r:id="rId3"/>
              </a:rPr>
              <a:t>www.dobierajka.pl</a:t>
            </a:r>
            <a:r>
              <a:rPr lang="pl-PL" sz="1600" dirty="0"/>
              <a:t>	</a:t>
            </a:r>
          </a:p>
          <a:p>
            <a:r>
              <a:rPr lang="pl-PL" sz="1600" dirty="0"/>
              <a:t>mail. m.midzio@dobierajka.pl	</a:t>
            </a:r>
            <a:r>
              <a:rPr lang="pl-PL" dirty="0"/>
              <a:t>										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20" y="906431"/>
            <a:ext cx="2636525" cy="13795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3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Wraz z postępem technologicznym sprzęt elektroniczny jest coraz bardziej skomplikowany;</a:t>
            </a:r>
          </a:p>
          <a:p>
            <a:r>
              <a:rPr lang="pl-PL" dirty="0"/>
              <a:t>Nabycie wiedzy technicznej dotyczącej sprzętu elektronicznego dla większości z nas jest długim i żmudnym procesem, a dla niektórych wręcz nieosiągalnym wyzwaniem;</a:t>
            </a:r>
          </a:p>
          <a:p>
            <a:r>
              <a:rPr lang="pl-PL" dirty="0"/>
              <a:t> Sklepy internetowe wymagają od nas podania parametrów technicznych poszukiwanego sprzętu w przeciwnym razie jesteśmy zmuszeni do przeglądania setek ofert na pierwszy rzut oka podobnych do siebie;</a:t>
            </a:r>
          </a:p>
          <a:p>
            <a:r>
              <a:rPr lang="pl-PL" dirty="0"/>
              <a:t>Nie ma łatwego sposobu na zakup sprzętu elektronicznego dla osoby nie znającej parametrów technicznych poszukiwanego sprzętu elektronicznego - proces zakupu jest czasochłonny, a wybór sprzętu często jest dziełem przypadku podyktowanego emocjami podsycanymi nachalnymi reklamami i zasłyszanymi opiniami.</a:t>
            </a:r>
          </a:p>
        </p:txBody>
      </p:sp>
    </p:spTree>
    <p:extLst>
      <p:ext uri="{BB962C8B-B14F-4D97-AF65-F5344CB8AC3E}">
        <p14:creationId xmlns:p14="http://schemas.microsoft.com/office/powerpoint/2010/main" val="336586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0922" y="928344"/>
            <a:ext cx="9601196" cy="855633"/>
          </a:xfrm>
        </p:spPr>
        <p:txBody>
          <a:bodyPr/>
          <a:lstStyle/>
          <a:p>
            <a:r>
              <a:rPr lang="pl-PL" dirty="0"/>
              <a:t>Rozwiązanie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2106707"/>
            <a:ext cx="10206317" cy="36844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Portal/aplikacja internetowa na której użytkownicy anonimowo w czasie rzeczywistym 	otrzymają poradę jaki sprzęt elektroniczny najlepiej spełnia ich aktualne potrzeby 	(przeniesienie do Internetu zwykłej rozmowy handlowej prowadzonej w stacjonarnym 	sklepie elektronicznym pomiędzy doradcą a kupującym) :</a:t>
            </a:r>
          </a:p>
          <a:p>
            <a:pPr lvl="1"/>
            <a:r>
              <a:rPr lang="pl-PL" dirty="0"/>
              <a:t>Elektroniczny asystent sprzedaży zada kilka ankietowych pytań dotyczących zastosowań poszukiwanego sprzętu, a algorytm przełoży odpowiedzi użytkownika na parametry techniczne i przedstawi oferty sprzętu, który najlepiej spełnia oczekiwania użytkownika.</a:t>
            </a:r>
          </a:p>
          <a:p>
            <a:pPr lvl="1"/>
            <a:r>
              <a:rPr lang="pl-PL" dirty="0"/>
              <a:t>Użytkownik bezpośrednio w portalu/aplikacji będzie mógł dokonać porównania sprzętu, zapoznania się z opiniami oraz jego zakupu w najlepszej cenie dostępnej na rynku.</a:t>
            </a:r>
          </a:p>
        </p:txBody>
      </p:sp>
    </p:spTree>
    <p:extLst>
      <p:ext uri="{BB962C8B-B14F-4D97-AF65-F5344CB8AC3E}">
        <p14:creationId xmlns:p14="http://schemas.microsoft.com/office/powerpoint/2010/main" val="7434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Rynek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14 310 000 liczba osób w Polsce kupujących online zgodnie z badaniem </a:t>
            </a:r>
            <a:r>
              <a:rPr lang="pl-PL" dirty="0" err="1"/>
              <a:t>Gemius</a:t>
            </a:r>
            <a:r>
              <a:rPr lang="pl-PL" dirty="0"/>
              <a:t> „E-Commerce Polska 2017 r.” </a:t>
            </a:r>
          </a:p>
          <a:p>
            <a:r>
              <a:rPr lang="pl-PL" dirty="0"/>
              <a:t>8 299 800 liczba osób w Polsce deklarujących, że kupuje sprzęt RTV/AGD w Internecie zgodnie z badaniem </a:t>
            </a:r>
            <a:r>
              <a:rPr lang="pl-PL" dirty="0" err="1"/>
              <a:t>Gemius</a:t>
            </a:r>
            <a:r>
              <a:rPr lang="pl-PL" dirty="0"/>
              <a:t> „E-Commerce Polska 2017 r.”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503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Produkt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63186"/>
              </p:ext>
            </p:extLst>
          </p:nvPr>
        </p:nvGraphicFramePr>
        <p:xfrm>
          <a:off x="1295400" y="1873405"/>
          <a:ext cx="9601200" cy="400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98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Biznesowy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Prowizja od sprzedaży (CPC, CPS) wypłacana przez sklep współpracujący z portalem. Przewidywana liczba użytkowników: </a:t>
            </a:r>
          </a:p>
          <a:p>
            <a:pPr marL="0" indent="0">
              <a:buNone/>
            </a:pPr>
            <a:r>
              <a:rPr lang="pl-PL" dirty="0"/>
              <a:t>2019 r. – średnio 10 000 użytkowników dziennie / średni przychód dzienny z marży/CPC 4000 zł</a:t>
            </a:r>
          </a:p>
          <a:p>
            <a:pPr marL="0" indent="0">
              <a:buNone/>
            </a:pPr>
            <a:r>
              <a:rPr lang="pl-PL" dirty="0"/>
              <a:t>2020 r. – </a:t>
            </a:r>
            <a:r>
              <a:rPr lang="pl-PL"/>
              <a:t>średnio 30 </a:t>
            </a:r>
            <a:r>
              <a:rPr lang="pl-PL" dirty="0"/>
              <a:t>000 użytkowników dziennie / średni przychód dzienny z marży/CPC </a:t>
            </a:r>
            <a:r>
              <a:rPr lang="pl-PL"/>
              <a:t>– 1</a:t>
            </a:r>
            <a:r>
              <a:rPr lang="pl-PL" dirty="0"/>
              <a:t>2</a:t>
            </a:r>
            <a:r>
              <a:rPr lang="pl-PL"/>
              <a:t> </a:t>
            </a:r>
            <a:r>
              <a:rPr lang="pl-PL" dirty="0"/>
              <a:t>000 zł</a:t>
            </a:r>
          </a:p>
          <a:p>
            <a:r>
              <a:rPr lang="pl-PL" dirty="0"/>
              <a:t>Otwarcie własnego sklepu internetowego i stopniowe zastępowanie oferty partnerów własną ofertą </a:t>
            </a:r>
          </a:p>
        </p:txBody>
      </p:sp>
    </p:spTree>
    <p:extLst>
      <p:ext uri="{BB962C8B-B14F-4D97-AF65-F5344CB8AC3E}">
        <p14:creationId xmlns:p14="http://schemas.microsoft.com/office/powerpoint/2010/main" val="400652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Konkurencja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 chwili obecnej portal nie posiada konkurencji bezpośredniej.</a:t>
            </a:r>
          </a:p>
          <a:p>
            <a:r>
              <a:rPr lang="pl-PL" dirty="0"/>
              <a:t>Konkurencją pośrednią są jedynie filtry wyszukiwarek sklepów internetowych i porównywarek cenowych m.in.: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Komputronik.pl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Emag.pl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Mediaexpert.pl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Ceneo.pl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Skapiec.pl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83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sytuacji rynkowej</a:t>
            </a:r>
          </a:p>
        </p:txBody>
      </p:sp>
      <p:graphicFrame>
        <p:nvGraphicFramePr>
          <p:cNvPr id="4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430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80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Dzień Dzisiejszy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Zbudowany w pełni funkcjonujący i stale aktualizowany produkt </a:t>
            </a:r>
          </a:p>
          <a:p>
            <a:r>
              <a:rPr lang="pl-PL" dirty="0"/>
              <a:t>Integracja z około 20 sklepami internetowymi w tym Ceneo.pl a tym samym stale rosnąca baza danych produktów w ofercie</a:t>
            </a:r>
          </a:p>
          <a:p>
            <a:r>
              <a:rPr lang="pl-PL" dirty="0"/>
              <a:t>Rozpoczęta kampania marketingowa w tym pozycjonowanie strony, posty i konkursy na fanpage ’u  na Facebooku, Instagramie i </a:t>
            </a:r>
            <a:r>
              <a:rPr lang="pl-PL" dirty="0" err="1"/>
              <a:t>Linkedin</a:t>
            </a:r>
            <a:r>
              <a:rPr lang="pl-PL" dirty="0"/>
              <a:t> skutkujące stałym wzrostem osób zainteresowanych i obserwujących.</a:t>
            </a:r>
          </a:p>
          <a:p>
            <a:r>
              <a:rPr lang="pl-PL" dirty="0"/>
              <a:t>W najbliższym czasie publikacja przygotowanych artykułów sponsorowanych w mediach elektronicznych.</a:t>
            </a:r>
          </a:p>
          <a:p>
            <a:r>
              <a:rPr lang="pl-PL" dirty="0"/>
              <a:t>Uruchomienie w Maju 2019 początkowo wersji demo serwisu w języku angielskim, a po pozyskaniu partnerów na rynkach angielskojęzycznych, w pełni funkcjonalnej wersji produktu.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8293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743</TotalTime>
  <Words>667</Words>
  <Application>Microsoft Office PowerPoint</Application>
  <PresentationFormat>Panoramiczny</PresentationFormat>
  <Paragraphs>76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Organiczny</vt:lpstr>
      <vt:lpstr> Doradzamy on-line przy wyborze sprzętu dla Ciebie</vt:lpstr>
      <vt:lpstr>Problem</vt:lpstr>
      <vt:lpstr>Rozwiązanie</vt:lpstr>
      <vt:lpstr>Rynek</vt:lpstr>
      <vt:lpstr>Produkt</vt:lpstr>
      <vt:lpstr>Model Biznesowy</vt:lpstr>
      <vt:lpstr>Konkurencja</vt:lpstr>
      <vt:lpstr>Podsumowanie sytuacji rynkowej</vt:lpstr>
      <vt:lpstr>Dzień Dzisiejszy</vt:lpstr>
      <vt:lpstr>Plany Rozwoju</vt:lpstr>
      <vt:lpstr>Zespół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 4</dc:creator>
  <cp:lastModifiedBy>Michał Dembski</cp:lastModifiedBy>
  <cp:revision>47</cp:revision>
  <dcterms:created xsi:type="dcterms:W3CDTF">2019-03-13T14:04:30Z</dcterms:created>
  <dcterms:modified xsi:type="dcterms:W3CDTF">2019-05-17T11:05:13Z</dcterms:modified>
</cp:coreProperties>
</file>